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6" r:id="rId2"/>
    <p:sldId id="262" r:id="rId3"/>
    <p:sldId id="261" r:id="rId4"/>
    <p:sldId id="263" r:id="rId5"/>
    <p:sldId id="270" r:id="rId6"/>
    <p:sldId id="267" r:id="rId7"/>
    <p:sldId id="259" r:id="rId8"/>
    <p:sldId id="257" r:id="rId9"/>
    <p:sldId id="269" r:id="rId10"/>
    <p:sldId id="271" r:id="rId11"/>
    <p:sldId id="264" r:id="rId12"/>
    <p:sldId id="268" r:id="rId13"/>
    <p:sldId id="265" r:id="rId14"/>
    <p:sldId id="266" r:id="rId15"/>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9323" autoAdjust="0"/>
    <p:restoredTop sz="94660"/>
  </p:normalViewPr>
  <p:slideViewPr>
    <p:cSldViewPr snapToGrid="0">
      <p:cViewPr varScale="1">
        <p:scale>
          <a:sx n="54" d="100"/>
          <a:sy n="54" d="100"/>
        </p:scale>
        <p:origin x="232" y="1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CD0187D-5F84-4075-8DC6-253F7A07FF96}"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GB"/>
        </a:p>
      </dgm:t>
    </dgm:pt>
    <dgm:pt modelId="{C99B96B0-EB1D-4F2F-88BC-67D9230446E5}">
      <dgm:prSet phldrT="[Text]" phldr="0"/>
      <dgm:spPr/>
      <dgm:t>
        <a:bodyPr/>
        <a:lstStyle/>
        <a:p>
          <a:pPr rtl="0"/>
          <a:r>
            <a:rPr lang="en-GB" err="1">
              <a:latin typeface="Bembo" panose="020F0302020204030204"/>
            </a:rPr>
            <a:t>Bizhawk</a:t>
          </a:r>
          <a:r>
            <a:rPr lang="en-GB" b="0" i="0" u="none" strike="noStrike" cap="none" baseline="0" noProof="0">
              <a:latin typeface="Bembo"/>
            </a:rPr>
            <a:t> Emulator</a:t>
          </a:r>
        </a:p>
      </dgm:t>
    </dgm:pt>
    <dgm:pt modelId="{5CABEE65-7695-48FD-9CF2-1870FDB16C89}" type="parTrans" cxnId="{817E59E6-1902-4C43-8907-8EB3609244FB}">
      <dgm:prSet/>
      <dgm:spPr/>
      <dgm:t>
        <a:bodyPr/>
        <a:lstStyle/>
        <a:p>
          <a:endParaRPr lang="en-GB"/>
        </a:p>
      </dgm:t>
    </dgm:pt>
    <dgm:pt modelId="{235E8D4C-3B52-4679-9467-BBA8D4E9F3C8}" type="sibTrans" cxnId="{817E59E6-1902-4C43-8907-8EB3609244FB}">
      <dgm:prSet/>
      <dgm:spPr/>
      <dgm:t>
        <a:bodyPr/>
        <a:lstStyle/>
        <a:p>
          <a:endParaRPr lang="en-GB"/>
        </a:p>
      </dgm:t>
    </dgm:pt>
    <dgm:pt modelId="{887F1670-BD76-42FE-AB07-36F38C90AF9F}">
      <dgm:prSet phldrT="[Text]" phldr="0"/>
      <dgm:spPr/>
      <dgm:t>
        <a:bodyPr/>
        <a:lstStyle/>
        <a:p>
          <a:pPr rtl="0"/>
          <a:r>
            <a:rPr lang="en-GB" dirty="0">
              <a:latin typeface="Bembo" panose="020F0302020204030204"/>
            </a:rPr>
            <a:t>Used for saving/loads states, access in-game memory locations etc.</a:t>
          </a:r>
          <a:endParaRPr lang="en-GB" dirty="0"/>
        </a:p>
      </dgm:t>
    </dgm:pt>
    <dgm:pt modelId="{B5976FF5-4FD1-4B5B-823A-CCC43AF2A5DB}" type="parTrans" cxnId="{E96798AF-0772-4F10-B20B-C7A25C63CA94}">
      <dgm:prSet/>
      <dgm:spPr/>
      <dgm:t>
        <a:bodyPr/>
        <a:lstStyle/>
        <a:p>
          <a:endParaRPr lang="en-GB"/>
        </a:p>
      </dgm:t>
    </dgm:pt>
    <dgm:pt modelId="{C6AC2A4F-2810-47BC-97A8-E46D985D27EA}" type="sibTrans" cxnId="{E96798AF-0772-4F10-B20B-C7A25C63CA94}">
      <dgm:prSet/>
      <dgm:spPr/>
      <dgm:t>
        <a:bodyPr/>
        <a:lstStyle/>
        <a:p>
          <a:endParaRPr lang="en-GB"/>
        </a:p>
      </dgm:t>
    </dgm:pt>
    <dgm:pt modelId="{49FBFE3E-4A0E-43AD-B9A2-A07A4167B9C6}">
      <dgm:prSet phldrT="[Text]" phldr="0"/>
      <dgm:spPr/>
      <dgm:t>
        <a:bodyPr/>
        <a:lstStyle/>
        <a:p>
          <a:pPr rtl="0"/>
          <a:r>
            <a:rPr lang="en-GB" dirty="0">
              <a:latin typeface="Bembo" panose="020F0302020204030204"/>
            </a:rPr>
            <a:t>Search AI</a:t>
          </a:r>
          <a:endParaRPr lang="en-GB" dirty="0"/>
        </a:p>
      </dgm:t>
    </dgm:pt>
    <dgm:pt modelId="{A89297E3-BE44-4CCD-A04A-8E921512B770}" type="parTrans" cxnId="{6A3E422D-7BD8-4DD8-B359-B5F0729DF365}">
      <dgm:prSet/>
      <dgm:spPr/>
      <dgm:t>
        <a:bodyPr/>
        <a:lstStyle/>
        <a:p>
          <a:endParaRPr lang="en-GB"/>
        </a:p>
      </dgm:t>
    </dgm:pt>
    <dgm:pt modelId="{4C68DE00-3ED5-423A-81F3-709E032CC24E}" type="sibTrans" cxnId="{6A3E422D-7BD8-4DD8-B359-B5F0729DF365}">
      <dgm:prSet/>
      <dgm:spPr/>
      <dgm:t>
        <a:bodyPr/>
        <a:lstStyle/>
        <a:p>
          <a:endParaRPr lang="en-GB"/>
        </a:p>
      </dgm:t>
    </dgm:pt>
    <dgm:pt modelId="{8F6EB60B-6827-467B-B108-A3519EFBF2B8}">
      <dgm:prSet phldrT="[Text]" phldr="0"/>
      <dgm:spPr/>
      <dgm:t>
        <a:bodyPr/>
        <a:lstStyle/>
        <a:p>
          <a:pPr rtl="0"/>
          <a:r>
            <a:rPr lang="en-GB" dirty="0">
              <a:latin typeface="Bembo" panose="020F0302020204030204"/>
            </a:rPr>
            <a:t>Used to get data for training.</a:t>
          </a:r>
          <a:endParaRPr lang="en-GB" dirty="0"/>
        </a:p>
      </dgm:t>
    </dgm:pt>
    <dgm:pt modelId="{CED43C0B-32E2-4ED6-8C42-106052DC6974}" type="parTrans" cxnId="{1E14BED5-6E74-4C28-AE92-44A367D2C649}">
      <dgm:prSet/>
      <dgm:spPr/>
      <dgm:t>
        <a:bodyPr/>
        <a:lstStyle/>
        <a:p>
          <a:endParaRPr lang="en-GB"/>
        </a:p>
      </dgm:t>
    </dgm:pt>
    <dgm:pt modelId="{69F98D1A-ED66-4F79-AD65-83E2DB10D65B}" type="sibTrans" cxnId="{1E14BED5-6E74-4C28-AE92-44A367D2C649}">
      <dgm:prSet/>
      <dgm:spPr/>
      <dgm:t>
        <a:bodyPr/>
        <a:lstStyle/>
        <a:p>
          <a:endParaRPr lang="en-GB"/>
        </a:p>
      </dgm:t>
    </dgm:pt>
    <dgm:pt modelId="{8FA08C15-4115-4FF9-A608-5591124A92CC}">
      <dgm:prSet phldrT="[Text]" phldr="0"/>
      <dgm:spPr/>
      <dgm:t>
        <a:bodyPr/>
        <a:lstStyle/>
        <a:p>
          <a:pPr rtl="0"/>
          <a:r>
            <a:rPr lang="en-GB" dirty="0">
              <a:latin typeface="Bembo" panose="020F0302020204030204"/>
            </a:rPr>
            <a:t>This includes a frame from different angles and the corresponding steering angle</a:t>
          </a:r>
          <a:endParaRPr lang="en-GB" dirty="0"/>
        </a:p>
      </dgm:t>
    </dgm:pt>
    <dgm:pt modelId="{A8244C94-41C6-470D-B041-DA7D2167C293}" type="parTrans" cxnId="{9B1F2E0E-B196-4D37-B85B-DDBC8ACB8DC5}">
      <dgm:prSet/>
      <dgm:spPr/>
      <dgm:t>
        <a:bodyPr/>
        <a:lstStyle/>
        <a:p>
          <a:endParaRPr lang="en-GB"/>
        </a:p>
      </dgm:t>
    </dgm:pt>
    <dgm:pt modelId="{6B4DE2C5-D4B8-4DBC-B537-939C8E0B1625}" type="sibTrans" cxnId="{9B1F2E0E-B196-4D37-B85B-DDBC8ACB8DC5}">
      <dgm:prSet/>
      <dgm:spPr/>
      <dgm:t>
        <a:bodyPr/>
        <a:lstStyle/>
        <a:p>
          <a:endParaRPr lang="en-GB"/>
        </a:p>
      </dgm:t>
    </dgm:pt>
    <dgm:pt modelId="{2B6821FE-90C6-4167-B6E9-BD140FC7EE46}">
      <dgm:prSet phldrT="[Text]" phldr="0"/>
      <dgm:spPr/>
      <dgm:t>
        <a:bodyPr/>
        <a:lstStyle/>
        <a:p>
          <a:r>
            <a:rPr lang="en-GB" dirty="0">
              <a:latin typeface="Bembo" panose="020F0302020204030204"/>
            </a:rPr>
            <a:t>CNN</a:t>
          </a:r>
          <a:endParaRPr lang="en-GB" dirty="0"/>
        </a:p>
      </dgm:t>
    </dgm:pt>
    <dgm:pt modelId="{4F1642DF-6D6C-47FD-95C5-96745C4B791F}" type="parTrans" cxnId="{200D8763-644A-4850-B56F-AEFAB40BDEE2}">
      <dgm:prSet/>
      <dgm:spPr/>
      <dgm:t>
        <a:bodyPr/>
        <a:lstStyle/>
        <a:p>
          <a:endParaRPr lang="en-GB"/>
        </a:p>
      </dgm:t>
    </dgm:pt>
    <dgm:pt modelId="{B7035A47-A7AB-4D64-BB3F-7B75400CA770}" type="sibTrans" cxnId="{200D8763-644A-4850-B56F-AEFAB40BDEE2}">
      <dgm:prSet/>
      <dgm:spPr/>
      <dgm:t>
        <a:bodyPr/>
        <a:lstStyle/>
        <a:p>
          <a:endParaRPr lang="en-GB"/>
        </a:p>
      </dgm:t>
    </dgm:pt>
    <dgm:pt modelId="{B25216DB-3DD5-4DF5-B649-FBCE8015544A}">
      <dgm:prSet phldrT="[Text]" phldr="0"/>
      <dgm:spPr/>
      <dgm:t>
        <a:bodyPr/>
        <a:lstStyle/>
        <a:p>
          <a:pPr rtl="0"/>
          <a:r>
            <a:rPr lang="en-GB" dirty="0">
              <a:latin typeface="Bembo" panose="020F0302020204030204"/>
            </a:rPr>
            <a:t>Used NVIDIA autopilot model.</a:t>
          </a:r>
          <a:endParaRPr lang="en-GB" dirty="0"/>
        </a:p>
      </dgm:t>
    </dgm:pt>
    <dgm:pt modelId="{836535D9-108E-4535-9D7E-256BD21E45FA}" type="parTrans" cxnId="{D652C508-5A39-4D98-8BC2-B677CC0EBCB3}">
      <dgm:prSet/>
      <dgm:spPr/>
      <dgm:t>
        <a:bodyPr/>
        <a:lstStyle/>
        <a:p>
          <a:endParaRPr lang="en-GB"/>
        </a:p>
      </dgm:t>
    </dgm:pt>
    <dgm:pt modelId="{6D2D4048-F3E6-4BC9-A6B0-8CDA5618D868}" type="sibTrans" cxnId="{D652C508-5A39-4D98-8BC2-B677CC0EBCB3}">
      <dgm:prSet/>
      <dgm:spPr/>
      <dgm:t>
        <a:bodyPr/>
        <a:lstStyle/>
        <a:p>
          <a:endParaRPr lang="en-GB"/>
        </a:p>
      </dgm:t>
    </dgm:pt>
    <dgm:pt modelId="{A7C591E9-A837-466E-AA21-7CA23234D3CB}">
      <dgm:prSet phldr="0"/>
      <dgm:spPr/>
      <dgm:t>
        <a:bodyPr/>
        <a:lstStyle/>
        <a:p>
          <a:pPr rtl="0"/>
          <a:r>
            <a:rPr lang="en-GB" dirty="0">
              <a:latin typeface="Bembo" panose="020F0302020204030204"/>
            </a:rPr>
            <a:t>Interface</a:t>
          </a:r>
          <a:r>
            <a:rPr lang="en-GB" dirty="0"/>
            <a:t> to run Lua scripts while playing Mario Kart</a:t>
          </a:r>
          <a:endParaRPr lang="en-GB" dirty="0">
            <a:latin typeface="Bembo" panose="020F0302020204030204"/>
          </a:endParaRPr>
        </a:p>
      </dgm:t>
    </dgm:pt>
    <dgm:pt modelId="{BF559FA6-30D8-4EFE-A465-DF8DDC5EEC6D}" type="parTrans" cxnId="{C60AB5F1-9F08-40C7-BB7E-B0F641BFA5D9}">
      <dgm:prSet/>
      <dgm:spPr/>
    </dgm:pt>
    <dgm:pt modelId="{92561996-F404-49A9-9CF7-B6C591D43F5D}" type="sibTrans" cxnId="{C60AB5F1-9F08-40C7-BB7E-B0F641BFA5D9}">
      <dgm:prSet/>
      <dgm:spPr/>
      <dgm:t>
        <a:bodyPr/>
        <a:lstStyle/>
        <a:p>
          <a:endParaRPr lang="en-GB"/>
        </a:p>
      </dgm:t>
    </dgm:pt>
    <dgm:pt modelId="{5DE393DF-F1AE-4CE1-8BB9-CE9C6D68E0E9}">
      <dgm:prSet phldr="0"/>
      <dgm:spPr/>
      <dgm:t>
        <a:bodyPr/>
        <a:lstStyle/>
        <a:p>
          <a:r>
            <a:rPr lang="en-GB" dirty="0"/>
            <a:t> </a:t>
          </a:r>
          <a:r>
            <a:rPr lang="en-GB" dirty="0">
              <a:latin typeface="Bembo" panose="020F0302020204030204"/>
            </a:rPr>
            <a:t>Used</a:t>
          </a:r>
          <a:r>
            <a:rPr lang="en-GB" dirty="0"/>
            <a:t> </a:t>
          </a:r>
          <a:r>
            <a:rPr lang="en-GB" dirty="0">
              <a:latin typeface="Bembo" panose="020F0302020204030204"/>
            </a:rPr>
            <a:t>pre-processing</a:t>
          </a:r>
          <a:r>
            <a:rPr lang="en-GB" dirty="0"/>
            <a:t> techniques like resizing</a:t>
          </a:r>
          <a:r>
            <a:rPr lang="en-GB" dirty="0">
              <a:latin typeface="Bembo" panose="020F0302020204030204"/>
            </a:rPr>
            <a:t>,</a:t>
          </a:r>
          <a:r>
            <a:rPr lang="en-GB" dirty="0"/>
            <a:t> data-augmentation and gaussian blur to smoothen the image</a:t>
          </a:r>
          <a:r>
            <a:rPr lang="en-GB" dirty="0">
              <a:latin typeface="Bembo" panose="020F0302020204030204"/>
            </a:rPr>
            <a:t>.</a:t>
          </a:r>
          <a:endParaRPr lang="en-GB" dirty="0"/>
        </a:p>
      </dgm:t>
    </dgm:pt>
    <dgm:pt modelId="{04630A79-3FF3-4A48-9A5D-8AC761F43ECC}" type="parTrans" cxnId="{493C09DC-D453-41DE-8EBD-C42ACD17541E}">
      <dgm:prSet/>
      <dgm:spPr/>
    </dgm:pt>
    <dgm:pt modelId="{50937EDC-EA45-4E16-AD88-A403534C37C8}" type="sibTrans" cxnId="{493C09DC-D453-41DE-8EBD-C42ACD17541E}">
      <dgm:prSet/>
      <dgm:spPr/>
      <dgm:t>
        <a:bodyPr/>
        <a:lstStyle/>
        <a:p>
          <a:endParaRPr lang="en-GB"/>
        </a:p>
      </dgm:t>
    </dgm:pt>
    <dgm:pt modelId="{5BBCF57A-C1BD-42AE-AAFF-66A450777712}">
      <dgm:prSet phldr="0"/>
      <dgm:spPr/>
      <dgm:t>
        <a:bodyPr/>
        <a:lstStyle/>
        <a:p>
          <a:pPr rtl="0"/>
          <a:r>
            <a:rPr lang="en-GB" dirty="0">
              <a:latin typeface="Bembo" panose="020F0302020204030204"/>
            </a:rPr>
            <a:t>DAgger Algorithm</a:t>
          </a:r>
          <a:endParaRPr lang="en-GB" dirty="0"/>
        </a:p>
      </dgm:t>
    </dgm:pt>
    <dgm:pt modelId="{A2933D24-2A7D-47C2-A4DE-944E66FA56A6}" type="parTrans" cxnId="{44BA229A-7CE1-41B7-9A49-317E94837717}">
      <dgm:prSet/>
      <dgm:spPr/>
    </dgm:pt>
    <dgm:pt modelId="{3EEE4BB4-4B5E-4841-B2D8-0A0776426F47}" type="sibTrans" cxnId="{44BA229A-7CE1-41B7-9A49-317E94837717}">
      <dgm:prSet/>
      <dgm:spPr/>
      <dgm:t>
        <a:bodyPr/>
        <a:lstStyle/>
        <a:p>
          <a:endParaRPr lang="en-GB"/>
        </a:p>
      </dgm:t>
    </dgm:pt>
    <dgm:pt modelId="{4E77F0FB-8A06-4D85-8683-5342BBB2ECA2}">
      <dgm:prSet phldr="0"/>
      <dgm:spPr/>
      <dgm:t>
        <a:bodyPr/>
        <a:lstStyle/>
        <a:p>
          <a:pPr rtl="0"/>
          <a:r>
            <a:rPr lang="en-GB" dirty="0"/>
            <a:t>.</a:t>
          </a:r>
          <a:r>
            <a:rPr lang="en-GB" dirty="0">
              <a:latin typeface="Bembo" panose="020F0302020204030204"/>
            </a:rPr>
            <a:t>As error accumulates </a:t>
          </a:r>
          <a:r>
            <a:rPr lang="en-GB" dirty="0"/>
            <a:t>fast in a trajectory</a:t>
          </a:r>
          <a:r>
            <a:rPr lang="en-GB" dirty="0">
              <a:latin typeface="Bembo" panose="020F0302020204030204"/>
            </a:rPr>
            <a:t>,</a:t>
          </a:r>
          <a:r>
            <a:rPr lang="en-GB" dirty="0"/>
            <a:t> the </a:t>
          </a:r>
          <a:r>
            <a:rPr lang="en-GB" dirty="0">
              <a:latin typeface="Bembo" panose="020F0302020204030204"/>
            </a:rPr>
            <a:t>AI</a:t>
          </a:r>
          <a:r>
            <a:rPr lang="en-GB" dirty="0"/>
            <a:t> </a:t>
          </a:r>
          <a:r>
            <a:rPr lang="en-GB" dirty="0">
              <a:latin typeface="Bembo" panose="020F0302020204030204"/>
            </a:rPr>
            <a:t>agent </a:t>
          </a:r>
          <a:r>
            <a:rPr lang="en-GB" dirty="0"/>
            <a:t>slowly might drift off the road and needs to be corrected. </a:t>
          </a:r>
          <a:endParaRPr lang="en-US" dirty="0">
            <a:latin typeface="Bembo" panose="020F0302020204030204"/>
          </a:endParaRPr>
        </a:p>
      </dgm:t>
    </dgm:pt>
    <dgm:pt modelId="{402C5B2C-C7C3-4497-BA5A-BEB70387184E}" type="parTrans" cxnId="{1FD6E9EE-ADB5-4091-9946-F7F36D82D4D4}">
      <dgm:prSet/>
      <dgm:spPr/>
    </dgm:pt>
    <dgm:pt modelId="{87B3C167-11EA-41FC-A559-0827546B5D8A}" type="sibTrans" cxnId="{1FD6E9EE-ADB5-4091-9946-F7F36D82D4D4}">
      <dgm:prSet/>
      <dgm:spPr/>
      <dgm:t>
        <a:bodyPr/>
        <a:lstStyle/>
        <a:p>
          <a:endParaRPr lang="en-GB"/>
        </a:p>
      </dgm:t>
    </dgm:pt>
    <dgm:pt modelId="{D701F202-4CC9-423B-9B78-7B04580C5D0D}">
      <dgm:prSet phldr="0"/>
      <dgm:spPr/>
      <dgm:t>
        <a:bodyPr/>
        <a:lstStyle/>
        <a:p>
          <a:pPr rtl="0"/>
          <a:r>
            <a:rPr lang="en-GB" dirty="0">
              <a:latin typeface="Bembo" panose="020F0302020204030204"/>
            </a:rPr>
            <a:t>This is the solution to recover from error states</a:t>
          </a:r>
          <a:endParaRPr lang="en-GB" dirty="0"/>
        </a:p>
      </dgm:t>
    </dgm:pt>
    <dgm:pt modelId="{B6A0EF8F-9126-4576-9149-6A87DCC668A7}" type="parTrans" cxnId="{2CD53AF9-3A25-48F4-AD2A-20182084ED44}">
      <dgm:prSet/>
      <dgm:spPr/>
    </dgm:pt>
    <dgm:pt modelId="{FB887D04-A1E5-4003-BF69-BEFFA7241509}" type="sibTrans" cxnId="{2CD53AF9-3A25-48F4-AD2A-20182084ED44}">
      <dgm:prSet/>
      <dgm:spPr/>
      <dgm:t>
        <a:bodyPr/>
        <a:lstStyle/>
        <a:p>
          <a:endParaRPr lang="en-GB"/>
        </a:p>
      </dgm:t>
    </dgm:pt>
    <dgm:pt modelId="{2A016E3D-FBC1-41E3-99F1-A5F7689C454E}">
      <dgm:prSet phldr="0"/>
      <dgm:spPr/>
      <dgm:t>
        <a:bodyPr/>
        <a:lstStyle/>
        <a:p>
          <a:pPr rtl="0"/>
          <a:r>
            <a:rPr lang="en-GB" dirty="0">
              <a:latin typeface="Bembo" panose="020F0302020204030204"/>
            </a:rPr>
            <a:t>Real-time Play!</a:t>
          </a:r>
          <a:endParaRPr lang="en-US" dirty="0"/>
        </a:p>
      </dgm:t>
    </dgm:pt>
    <dgm:pt modelId="{AACF7ED6-54D8-4FC4-B3CA-70E6FFAC813C}" type="parTrans" cxnId="{387A665E-D673-4C3C-ADB1-83EAAE3711FD}">
      <dgm:prSet/>
      <dgm:spPr/>
    </dgm:pt>
    <dgm:pt modelId="{3E9D8AA5-4294-4A06-9FFD-605363D790C9}" type="sibTrans" cxnId="{387A665E-D673-4C3C-ADB1-83EAAE3711FD}">
      <dgm:prSet/>
      <dgm:spPr/>
      <dgm:t>
        <a:bodyPr/>
        <a:lstStyle/>
        <a:p>
          <a:endParaRPr lang="en-GB"/>
        </a:p>
      </dgm:t>
    </dgm:pt>
    <dgm:pt modelId="{125FAB8F-15B1-4DFE-925F-3E2958FBFFFD}">
      <dgm:prSet phldr="0"/>
      <dgm:spPr/>
      <dgm:t>
        <a:bodyPr/>
        <a:lstStyle/>
        <a:p>
          <a:pPr rtl="0"/>
          <a:r>
            <a:rPr lang="en-GB" dirty="0">
              <a:latin typeface="Bembo" panose="020F0302020204030204"/>
            </a:rPr>
            <a:t>A TCP-IP server that loads the </a:t>
          </a:r>
          <a:r>
            <a:rPr lang="en-GB" dirty="0" err="1">
              <a:latin typeface="Bembo" panose="020F0302020204030204"/>
            </a:rPr>
            <a:t>Keras</a:t>
          </a:r>
          <a:r>
            <a:rPr lang="en-GB" dirty="0">
              <a:latin typeface="Bembo" panose="020F0302020204030204"/>
            </a:rPr>
            <a:t> model and play the game in real time.</a:t>
          </a:r>
        </a:p>
      </dgm:t>
    </dgm:pt>
    <dgm:pt modelId="{F1B78CAE-813F-479F-80AD-81CCCCCB32E4}" type="parTrans" cxnId="{C6B18372-9FA2-4170-8481-33E1701CFCB4}">
      <dgm:prSet/>
      <dgm:spPr/>
    </dgm:pt>
    <dgm:pt modelId="{924F7B7E-BBE4-4398-BE47-FFE3B078A6E7}" type="sibTrans" cxnId="{C6B18372-9FA2-4170-8481-33E1701CFCB4}">
      <dgm:prSet/>
      <dgm:spPr/>
      <dgm:t>
        <a:bodyPr/>
        <a:lstStyle/>
        <a:p>
          <a:endParaRPr lang="en-GB"/>
        </a:p>
      </dgm:t>
    </dgm:pt>
    <dgm:pt modelId="{AF04A017-19EA-4E78-B38B-3B345E934661}">
      <dgm:prSet phldr="0"/>
      <dgm:spPr/>
      <dgm:t>
        <a:bodyPr/>
        <a:lstStyle/>
        <a:p>
          <a:pPr rtl="0"/>
          <a:r>
            <a:rPr lang="en-GB" dirty="0">
              <a:latin typeface="Bembo" panose="020F0302020204030204"/>
            </a:rPr>
            <a:t>Screen shots are sent over the server, the steering angel is predicted by the model and the joy stick value is set.</a:t>
          </a:r>
        </a:p>
      </dgm:t>
    </dgm:pt>
    <dgm:pt modelId="{3536189A-CD2E-4DDC-88F9-F5D1F7565D93}" type="parTrans" cxnId="{7D82716B-62C6-4CB6-BDC7-CD9283B2B89B}">
      <dgm:prSet/>
      <dgm:spPr/>
    </dgm:pt>
    <dgm:pt modelId="{685E34FB-EECA-4597-965F-2FA993F6C27A}" type="sibTrans" cxnId="{7D82716B-62C6-4CB6-BDC7-CD9283B2B89B}">
      <dgm:prSet/>
      <dgm:spPr/>
      <dgm:t>
        <a:bodyPr/>
        <a:lstStyle/>
        <a:p>
          <a:endParaRPr lang="en-GB"/>
        </a:p>
      </dgm:t>
    </dgm:pt>
    <dgm:pt modelId="{B5E0B0B6-2579-484E-ACDE-CDF8AC3CF541}" type="pres">
      <dgm:prSet presAssocID="{2CD0187D-5F84-4075-8DC6-253F7A07FF96}" presName="linear" presStyleCnt="0">
        <dgm:presLayoutVars>
          <dgm:animLvl val="lvl"/>
          <dgm:resizeHandles val="exact"/>
        </dgm:presLayoutVars>
      </dgm:prSet>
      <dgm:spPr/>
    </dgm:pt>
    <dgm:pt modelId="{1F34E162-974B-43B9-8AD9-E43B297817E1}" type="pres">
      <dgm:prSet presAssocID="{C99B96B0-EB1D-4F2F-88BC-67D9230446E5}" presName="parentText" presStyleLbl="node1" presStyleIdx="0" presStyleCnt="5">
        <dgm:presLayoutVars>
          <dgm:chMax val="0"/>
          <dgm:bulletEnabled val="1"/>
        </dgm:presLayoutVars>
      </dgm:prSet>
      <dgm:spPr/>
    </dgm:pt>
    <dgm:pt modelId="{39B02EED-6D69-4D23-9E69-9C792F8ECAFB}" type="pres">
      <dgm:prSet presAssocID="{C99B96B0-EB1D-4F2F-88BC-67D9230446E5}" presName="childText" presStyleLbl="revTx" presStyleIdx="0" presStyleCnt="5">
        <dgm:presLayoutVars>
          <dgm:bulletEnabled val="1"/>
        </dgm:presLayoutVars>
      </dgm:prSet>
      <dgm:spPr/>
    </dgm:pt>
    <dgm:pt modelId="{79145B33-B731-4546-BF12-ED19DDFA9B21}" type="pres">
      <dgm:prSet presAssocID="{49FBFE3E-4A0E-43AD-B9A2-A07A4167B9C6}" presName="parentText" presStyleLbl="node1" presStyleIdx="1" presStyleCnt="5">
        <dgm:presLayoutVars>
          <dgm:chMax val="0"/>
          <dgm:bulletEnabled val="1"/>
        </dgm:presLayoutVars>
      </dgm:prSet>
      <dgm:spPr/>
    </dgm:pt>
    <dgm:pt modelId="{A83CC9C8-8B92-4A26-9289-94D81E3F6AB6}" type="pres">
      <dgm:prSet presAssocID="{49FBFE3E-4A0E-43AD-B9A2-A07A4167B9C6}" presName="childText" presStyleLbl="revTx" presStyleIdx="1" presStyleCnt="5">
        <dgm:presLayoutVars>
          <dgm:bulletEnabled val="1"/>
        </dgm:presLayoutVars>
      </dgm:prSet>
      <dgm:spPr/>
    </dgm:pt>
    <dgm:pt modelId="{6C38A2BB-8B0F-466A-85F5-2417EFA6D936}" type="pres">
      <dgm:prSet presAssocID="{2B6821FE-90C6-4167-B6E9-BD140FC7EE46}" presName="parentText" presStyleLbl="node1" presStyleIdx="2" presStyleCnt="5">
        <dgm:presLayoutVars>
          <dgm:chMax val="0"/>
          <dgm:bulletEnabled val="1"/>
        </dgm:presLayoutVars>
      </dgm:prSet>
      <dgm:spPr/>
    </dgm:pt>
    <dgm:pt modelId="{64B1FC2F-C7C8-4119-A13D-DCA379040828}" type="pres">
      <dgm:prSet presAssocID="{2B6821FE-90C6-4167-B6E9-BD140FC7EE46}" presName="childText" presStyleLbl="revTx" presStyleIdx="2" presStyleCnt="5">
        <dgm:presLayoutVars>
          <dgm:bulletEnabled val="1"/>
        </dgm:presLayoutVars>
      </dgm:prSet>
      <dgm:spPr/>
    </dgm:pt>
    <dgm:pt modelId="{E85EA72D-EB21-4304-BAC1-39A25B2BBBDC}" type="pres">
      <dgm:prSet presAssocID="{5BBCF57A-C1BD-42AE-AAFF-66A450777712}" presName="parentText" presStyleLbl="node1" presStyleIdx="3" presStyleCnt="5">
        <dgm:presLayoutVars>
          <dgm:chMax val="0"/>
          <dgm:bulletEnabled val="1"/>
        </dgm:presLayoutVars>
      </dgm:prSet>
      <dgm:spPr/>
    </dgm:pt>
    <dgm:pt modelId="{435F50F9-CD92-46CE-BAC8-B7A5FE2B6191}" type="pres">
      <dgm:prSet presAssocID="{5BBCF57A-C1BD-42AE-AAFF-66A450777712}" presName="childText" presStyleLbl="revTx" presStyleIdx="3" presStyleCnt="5">
        <dgm:presLayoutVars>
          <dgm:bulletEnabled val="1"/>
        </dgm:presLayoutVars>
      </dgm:prSet>
      <dgm:spPr/>
    </dgm:pt>
    <dgm:pt modelId="{BC9857DE-DB92-4227-8FF1-9116983381D4}" type="pres">
      <dgm:prSet presAssocID="{2A016E3D-FBC1-41E3-99F1-A5F7689C454E}" presName="parentText" presStyleLbl="node1" presStyleIdx="4" presStyleCnt="5">
        <dgm:presLayoutVars>
          <dgm:chMax val="0"/>
          <dgm:bulletEnabled val="1"/>
        </dgm:presLayoutVars>
      </dgm:prSet>
      <dgm:spPr/>
    </dgm:pt>
    <dgm:pt modelId="{AFACB2F8-E311-4F55-86F2-B6EFFB9D7E87}" type="pres">
      <dgm:prSet presAssocID="{2A016E3D-FBC1-41E3-99F1-A5F7689C454E}" presName="childText" presStyleLbl="revTx" presStyleIdx="4" presStyleCnt="5">
        <dgm:presLayoutVars>
          <dgm:bulletEnabled val="1"/>
        </dgm:presLayoutVars>
      </dgm:prSet>
      <dgm:spPr/>
    </dgm:pt>
  </dgm:ptLst>
  <dgm:cxnLst>
    <dgm:cxn modelId="{D7F42000-7898-470D-B4BE-0DF135A98660}" type="presOf" srcId="{8FA08C15-4115-4FF9-A608-5591124A92CC}" destId="{A83CC9C8-8B92-4A26-9289-94D81E3F6AB6}" srcOrd="0" destOrd="1" presId="urn:microsoft.com/office/officeart/2005/8/layout/vList2"/>
    <dgm:cxn modelId="{FF08A702-A924-4FD8-BB73-4D9EBBF3A071}" type="presOf" srcId="{4E77F0FB-8A06-4D85-8683-5342BBB2ECA2}" destId="{435F50F9-CD92-46CE-BAC8-B7A5FE2B6191}" srcOrd="0" destOrd="0" presId="urn:microsoft.com/office/officeart/2005/8/layout/vList2"/>
    <dgm:cxn modelId="{92598A07-2135-461E-982D-B19E3DFB6292}" type="presOf" srcId="{8F6EB60B-6827-467B-B108-A3519EFBF2B8}" destId="{A83CC9C8-8B92-4A26-9289-94D81E3F6AB6}" srcOrd="0" destOrd="0" presId="urn:microsoft.com/office/officeart/2005/8/layout/vList2"/>
    <dgm:cxn modelId="{D652C508-5A39-4D98-8BC2-B677CC0EBCB3}" srcId="{2B6821FE-90C6-4167-B6E9-BD140FC7EE46}" destId="{B25216DB-3DD5-4DF5-B649-FBCE8015544A}" srcOrd="0" destOrd="0" parTransId="{836535D9-108E-4535-9D7E-256BD21E45FA}" sibTransId="{6D2D4048-F3E6-4BC9-A6B0-8CDA5618D868}"/>
    <dgm:cxn modelId="{9B1F2E0E-B196-4D37-B85B-DDBC8ACB8DC5}" srcId="{49FBFE3E-4A0E-43AD-B9A2-A07A4167B9C6}" destId="{8FA08C15-4115-4FF9-A608-5591124A92CC}" srcOrd="1" destOrd="0" parTransId="{A8244C94-41C6-470D-B041-DA7D2167C293}" sibTransId="{6B4DE2C5-D4B8-4DBC-B537-939C8E0B1625}"/>
    <dgm:cxn modelId="{D4D5D110-8E82-4428-B36B-5AEA3CA0B319}" type="presOf" srcId="{49FBFE3E-4A0E-43AD-B9A2-A07A4167B9C6}" destId="{79145B33-B731-4546-BF12-ED19DDFA9B21}" srcOrd="0" destOrd="0" presId="urn:microsoft.com/office/officeart/2005/8/layout/vList2"/>
    <dgm:cxn modelId="{6A3E422D-7BD8-4DD8-B359-B5F0729DF365}" srcId="{2CD0187D-5F84-4075-8DC6-253F7A07FF96}" destId="{49FBFE3E-4A0E-43AD-B9A2-A07A4167B9C6}" srcOrd="1" destOrd="0" parTransId="{A89297E3-BE44-4CCD-A04A-8E921512B770}" sibTransId="{4C68DE00-3ED5-423A-81F3-709E032CC24E}"/>
    <dgm:cxn modelId="{776F2732-44D0-43F0-B38D-5E54E186340F}" type="presOf" srcId="{125FAB8F-15B1-4DFE-925F-3E2958FBFFFD}" destId="{AFACB2F8-E311-4F55-86F2-B6EFFB9D7E87}" srcOrd="0" destOrd="0" presId="urn:microsoft.com/office/officeart/2005/8/layout/vList2"/>
    <dgm:cxn modelId="{9E884436-40EB-4A6C-B228-CF2D8535DCAE}" type="presOf" srcId="{A7C591E9-A837-466E-AA21-7CA23234D3CB}" destId="{39B02EED-6D69-4D23-9E69-9C792F8ECAFB}" srcOrd="0" destOrd="0" presId="urn:microsoft.com/office/officeart/2005/8/layout/vList2"/>
    <dgm:cxn modelId="{66230049-4F64-4168-A947-7A559B1BEE0D}" type="presOf" srcId="{B25216DB-3DD5-4DF5-B649-FBCE8015544A}" destId="{64B1FC2F-C7C8-4119-A13D-DCA379040828}" srcOrd="0" destOrd="0" presId="urn:microsoft.com/office/officeart/2005/8/layout/vList2"/>
    <dgm:cxn modelId="{7F679E56-F0DE-4D22-A924-5891B1799B71}" type="presOf" srcId="{887F1670-BD76-42FE-AB07-36F38C90AF9F}" destId="{39B02EED-6D69-4D23-9E69-9C792F8ECAFB}" srcOrd="0" destOrd="1" presId="urn:microsoft.com/office/officeart/2005/8/layout/vList2"/>
    <dgm:cxn modelId="{387A665E-D673-4C3C-ADB1-83EAAE3711FD}" srcId="{2CD0187D-5F84-4075-8DC6-253F7A07FF96}" destId="{2A016E3D-FBC1-41E3-99F1-A5F7689C454E}" srcOrd="4" destOrd="0" parTransId="{AACF7ED6-54D8-4FC4-B3CA-70E6FFAC813C}" sibTransId="{3E9D8AA5-4294-4A06-9FFD-605363D790C9}"/>
    <dgm:cxn modelId="{200D8763-644A-4850-B56F-AEFAB40BDEE2}" srcId="{2CD0187D-5F84-4075-8DC6-253F7A07FF96}" destId="{2B6821FE-90C6-4167-B6E9-BD140FC7EE46}" srcOrd="2" destOrd="0" parTransId="{4F1642DF-6D6C-47FD-95C5-96745C4B791F}" sibTransId="{B7035A47-A7AB-4D64-BB3F-7B75400CA770}"/>
    <dgm:cxn modelId="{B44F5365-FF15-433F-BDBB-CD0D6EF8F0A1}" type="presOf" srcId="{2A016E3D-FBC1-41E3-99F1-A5F7689C454E}" destId="{BC9857DE-DB92-4227-8FF1-9116983381D4}" srcOrd="0" destOrd="0" presId="urn:microsoft.com/office/officeart/2005/8/layout/vList2"/>
    <dgm:cxn modelId="{0F747065-C68D-46C7-AC26-F425D7F26F98}" type="presOf" srcId="{C99B96B0-EB1D-4F2F-88BC-67D9230446E5}" destId="{1F34E162-974B-43B9-8AD9-E43B297817E1}" srcOrd="0" destOrd="0" presId="urn:microsoft.com/office/officeart/2005/8/layout/vList2"/>
    <dgm:cxn modelId="{7D82716B-62C6-4CB6-BDC7-CD9283B2B89B}" srcId="{2A016E3D-FBC1-41E3-99F1-A5F7689C454E}" destId="{AF04A017-19EA-4E78-B38B-3B345E934661}" srcOrd="1" destOrd="0" parTransId="{3536189A-CD2E-4DDC-88F9-F5D1F7565D93}" sibTransId="{685E34FB-EECA-4597-965F-2FA993F6C27A}"/>
    <dgm:cxn modelId="{C6B18372-9FA2-4170-8481-33E1701CFCB4}" srcId="{2A016E3D-FBC1-41E3-99F1-A5F7689C454E}" destId="{125FAB8F-15B1-4DFE-925F-3E2958FBFFFD}" srcOrd="0" destOrd="0" parTransId="{F1B78CAE-813F-479F-80AD-81CCCCCB32E4}" sibTransId="{924F7B7E-BBE4-4398-BE47-FFE3B078A6E7}"/>
    <dgm:cxn modelId="{FEB1C388-53B3-4142-946C-BC889CA90BF5}" type="presOf" srcId="{5DE393DF-F1AE-4CE1-8BB9-CE9C6D68E0E9}" destId="{64B1FC2F-C7C8-4119-A13D-DCA379040828}" srcOrd="0" destOrd="1" presId="urn:microsoft.com/office/officeart/2005/8/layout/vList2"/>
    <dgm:cxn modelId="{1215DA8B-6CC6-48DB-879F-8151CC1473FC}" type="presOf" srcId="{2CD0187D-5F84-4075-8DC6-253F7A07FF96}" destId="{B5E0B0B6-2579-484E-ACDE-CDF8AC3CF541}" srcOrd="0" destOrd="0" presId="urn:microsoft.com/office/officeart/2005/8/layout/vList2"/>
    <dgm:cxn modelId="{8DD16B98-43C6-4097-A838-6C16FA754168}" type="presOf" srcId="{D701F202-4CC9-423B-9B78-7B04580C5D0D}" destId="{435F50F9-CD92-46CE-BAC8-B7A5FE2B6191}" srcOrd="0" destOrd="1" presId="urn:microsoft.com/office/officeart/2005/8/layout/vList2"/>
    <dgm:cxn modelId="{44BA229A-7CE1-41B7-9A49-317E94837717}" srcId="{2CD0187D-5F84-4075-8DC6-253F7A07FF96}" destId="{5BBCF57A-C1BD-42AE-AAFF-66A450777712}" srcOrd="3" destOrd="0" parTransId="{A2933D24-2A7D-47C2-A4DE-944E66FA56A6}" sibTransId="{3EEE4BB4-4B5E-4841-B2D8-0A0776426F47}"/>
    <dgm:cxn modelId="{E96798AF-0772-4F10-B20B-C7A25C63CA94}" srcId="{C99B96B0-EB1D-4F2F-88BC-67D9230446E5}" destId="{887F1670-BD76-42FE-AB07-36F38C90AF9F}" srcOrd="1" destOrd="0" parTransId="{B5976FF5-4FD1-4B5B-823A-CCC43AF2A5DB}" sibTransId="{C6AC2A4F-2810-47BC-97A8-E46D985D27EA}"/>
    <dgm:cxn modelId="{42752CB4-B663-4C8B-BF82-1E6777C57561}" type="presOf" srcId="{2B6821FE-90C6-4167-B6E9-BD140FC7EE46}" destId="{6C38A2BB-8B0F-466A-85F5-2417EFA6D936}" srcOrd="0" destOrd="0" presId="urn:microsoft.com/office/officeart/2005/8/layout/vList2"/>
    <dgm:cxn modelId="{1C8F0CC5-3D46-424A-9FB8-29DDF6FB3FAC}" type="presOf" srcId="{5BBCF57A-C1BD-42AE-AAFF-66A450777712}" destId="{E85EA72D-EB21-4304-BAC1-39A25B2BBBDC}" srcOrd="0" destOrd="0" presId="urn:microsoft.com/office/officeart/2005/8/layout/vList2"/>
    <dgm:cxn modelId="{1E14BED5-6E74-4C28-AE92-44A367D2C649}" srcId="{49FBFE3E-4A0E-43AD-B9A2-A07A4167B9C6}" destId="{8F6EB60B-6827-467B-B108-A3519EFBF2B8}" srcOrd="0" destOrd="0" parTransId="{CED43C0B-32E2-4ED6-8C42-106052DC6974}" sibTransId="{69F98D1A-ED66-4F79-AD65-83E2DB10D65B}"/>
    <dgm:cxn modelId="{493C09DC-D453-41DE-8EBD-C42ACD17541E}" srcId="{2B6821FE-90C6-4167-B6E9-BD140FC7EE46}" destId="{5DE393DF-F1AE-4CE1-8BB9-CE9C6D68E0E9}" srcOrd="1" destOrd="0" parTransId="{04630A79-3FF3-4A48-9A5D-8AC761F43ECC}" sibTransId="{50937EDC-EA45-4E16-AD88-A403534C37C8}"/>
    <dgm:cxn modelId="{054C6BDE-407B-4029-AC10-66E45C936E83}" type="presOf" srcId="{AF04A017-19EA-4E78-B38B-3B345E934661}" destId="{AFACB2F8-E311-4F55-86F2-B6EFFB9D7E87}" srcOrd="0" destOrd="1" presId="urn:microsoft.com/office/officeart/2005/8/layout/vList2"/>
    <dgm:cxn modelId="{817E59E6-1902-4C43-8907-8EB3609244FB}" srcId="{2CD0187D-5F84-4075-8DC6-253F7A07FF96}" destId="{C99B96B0-EB1D-4F2F-88BC-67D9230446E5}" srcOrd="0" destOrd="0" parTransId="{5CABEE65-7695-48FD-9CF2-1870FDB16C89}" sibTransId="{235E8D4C-3B52-4679-9467-BBA8D4E9F3C8}"/>
    <dgm:cxn modelId="{1FD6E9EE-ADB5-4091-9946-F7F36D82D4D4}" srcId="{5BBCF57A-C1BD-42AE-AAFF-66A450777712}" destId="{4E77F0FB-8A06-4D85-8683-5342BBB2ECA2}" srcOrd="0" destOrd="0" parTransId="{402C5B2C-C7C3-4497-BA5A-BEB70387184E}" sibTransId="{87B3C167-11EA-41FC-A559-0827546B5D8A}"/>
    <dgm:cxn modelId="{C60AB5F1-9F08-40C7-BB7E-B0F641BFA5D9}" srcId="{C99B96B0-EB1D-4F2F-88BC-67D9230446E5}" destId="{A7C591E9-A837-466E-AA21-7CA23234D3CB}" srcOrd="0" destOrd="0" parTransId="{BF559FA6-30D8-4EFE-A465-DF8DDC5EEC6D}" sibTransId="{92561996-F404-49A9-9CF7-B6C591D43F5D}"/>
    <dgm:cxn modelId="{2CD53AF9-3A25-48F4-AD2A-20182084ED44}" srcId="{5BBCF57A-C1BD-42AE-AAFF-66A450777712}" destId="{D701F202-4CC9-423B-9B78-7B04580C5D0D}" srcOrd="1" destOrd="0" parTransId="{B6A0EF8F-9126-4576-9149-6A87DCC668A7}" sibTransId="{FB887D04-A1E5-4003-BF69-BEFFA7241509}"/>
    <dgm:cxn modelId="{D3A978E8-E153-4141-AB88-F4E71573DACC}" type="presParOf" srcId="{B5E0B0B6-2579-484E-ACDE-CDF8AC3CF541}" destId="{1F34E162-974B-43B9-8AD9-E43B297817E1}" srcOrd="0" destOrd="0" presId="urn:microsoft.com/office/officeart/2005/8/layout/vList2"/>
    <dgm:cxn modelId="{A153830E-96C7-4EC9-A1E7-F70DF32D30BA}" type="presParOf" srcId="{B5E0B0B6-2579-484E-ACDE-CDF8AC3CF541}" destId="{39B02EED-6D69-4D23-9E69-9C792F8ECAFB}" srcOrd="1" destOrd="0" presId="urn:microsoft.com/office/officeart/2005/8/layout/vList2"/>
    <dgm:cxn modelId="{679FF512-7AEC-416A-AF1C-870EF2FE2170}" type="presParOf" srcId="{B5E0B0B6-2579-484E-ACDE-CDF8AC3CF541}" destId="{79145B33-B731-4546-BF12-ED19DDFA9B21}" srcOrd="2" destOrd="0" presId="urn:microsoft.com/office/officeart/2005/8/layout/vList2"/>
    <dgm:cxn modelId="{9A59C9E3-6A47-4A75-88A3-E593C3E36EEF}" type="presParOf" srcId="{B5E0B0B6-2579-484E-ACDE-CDF8AC3CF541}" destId="{A83CC9C8-8B92-4A26-9289-94D81E3F6AB6}" srcOrd="3" destOrd="0" presId="urn:microsoft.com/office/officeart/2005/8/layout/vList2"/>
    <dgm:cxn modelId="{C70AC9AF-3962-468F-8EAD-55FC4158FF8F}" type="presParOf" srcId="{B5E0B0B6-2579-484E-ACDE-CDF8AC3CF541}" destId="{6C38A2BB-8B0F-466A-85F5-2417EFA6D936}" srcOrd="4" destOrd="0" presId="urn:microsoft.com/office/officeart/2005/8/layout/vList2"/>
    <dgm:cxn modelId="{F93E84E1-C8B8-4AFF-A558-AF2FB3271C65}" type="presParOf" srcId="{B5E0B0B6-2579-484E-ACDE-CDF8AC3CF541}" destId="{64B1FC2F-C7C8-4119-A13D-DCA379040828}" srcOrd="5" destOrd="0" presId="urn:microsoft.com/office/officeart/2005/8/layout/vList2"/>
    <dgm:cxn modelId="{5893C573-D8B8-468F-AF69-EC31CCD74BFE}" type="presParOf" srcId="{B5E0B0B6-2579-484E-ACDE-CDF8AC3CF541}" destId="{E85EA72D-EB21-4304-BAC1-39A25B2BBBDC}" srcOrd="6" destOrd="0" presId="urn:microsoft.com/office/officeart/2005/8/layout/vList2"/>
    <dgm:cxn modelId="{2DFB1E0E-F683-429F-BED7-F5E4531F4C2C}" type="presParOf" srcId="{B5E0B0B6-2579-484E-ACDE-CDF8AC3CF541}" destId="{435F50F9-CD92-46CE-BAC8-B7A5FE2B6191}" srcOrd="7" destOrd="0" presId="urn:microsoft.com/office/officeart/2005/8/layout/vList2"/>
    <dgm:cxn modelId="{D9866320-45E9-46E5-A8CB-5459D3A58BDA}" type="presParOf" srcId="{B5E0B0B6-2579-484E-ACDE-CDF8AC3CF541}" destId="{BC9857DE-DB92-4227-8FF1-9116983381D4}" srcOrd="8" destOrd="0" presId="urn:microsoft.com/office/officeart/2005/8/layout/vList2"/>
    <dgm:cxn modelId="{08B4505C-557E-4082-B9AF-EB8B43A7649F}" type="presParOf" srcId="{B5E0B0B6-2579-484E-ACDE-CDF8AC3CF541}" destId="{AFACB2F8-E311-4F55-86F2-B6EFFB9D7E87}"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883910-2314-44DA-9B55-392674C4B412}"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A982FF70-F79C-41E8-BB4A-3AF215D45677}">
      <dgm:prSet/>
      <dgm:spPr/>
      <dgm:t>
        <a:bodyPr/>
        <a:lstStyle/>
        <a:p>
          <a:r>
            <a:rPr lang="en-GB"/>
            <a:t>Computer Vision network for feature extraction</a:t>
          </a:r>
          <a:endParaRPr lang="en-US"/>
        </a:p>
      </dgm:t>
    </dgm:pt>
    <dgm:pt modelId="{56FB51ED-C161-4E37-8A1B-25C91ED1058D}" type="parTrans" cxnId="{D4F82243-D280-476C-A3DA-13166C00D65A}">
      <dgm:prSet/>
      <dgm:spPr/>
      <dgm:t>
        <a:bodyPr/>
        <a:lstStyle/>
        <a:p>
          <a:endParaRPr lang="en-US"/>
        </a:p>
      </dgm:t>
    </dgm:pt>
    <dgm:pt modelId="{17570AC8-5833-4B32-8CE5-768ABE65F584}" type="sibTrans" cxnId="{D4F82243-D280-476C-A3DA-13166C00D65A}">
      <dgm:prSet/>
      <dgm:spPr/>
      <dgm:t>
        <a:bodyPr/>
        <a:lstStyle/>
        <a:p>
          <a:endParaRPr lang="en-US"/>
        </a:p>
      </dgm:t>
    </dgm:pt>
    <dgm:pt modelId="{C81E7752-B2DC-4E91-94F6-F1AB5098E095}">
      <dgm:prSet/>
      <dgm:spPr/>
      <dgm:t>
        <a:bodyPr/>
        <a:lstStyle/>
        <a:p>
          <a:r>
            <a:rPr lang="en-GB"/>
            <a:t>CV for power boost detection</a:t>
          </a:r>
          <a:endParaRPr lang="en-US"/>
        </a:p>
      </dgm:t>
    </dgm:pt>
    <dgm:pt modelId="{EBE38D45-636B-4D85-B5A4-7063FF815F3F}" type="parTrans" cxnId="{2C3B0EC2-7A6B-4576-9958-91D0F8DDD6E9}">
      <dgm:prSet/>
      <dgm:spPr/>
      <dgm:t>
        <a:bodyPr/>
        <a:lstStyle/>
        <a:p>
          <a:endParaRPr lang="en-US"/>
        </a:p>
      </dgm:t>
    </dgm:pt>
    <dgm:pt modelId="{E7EACC99-BD1B-4D81-B542-01F95515435D}" type="sibTrans" cxnId="{2C3B0EC2-7A6B-4576-9958-91D0F8DDD6E9}">
      <dgm:prSet/>
      <dgm:spPr/>
      <dgm:t>
        <a:bodyPr/>
        <a:lstStyle/>
        <a:p>
          <a:endParaRPr lang="en-US"/>
        </a:p>
      </dgm:t>
    </dgm:pt>
    <dgm:pt modelId="{E32AEA4A-8742-4D64-9ACB-E2A30C1C2242}">
      <dgm:prSet/>
      <dgm:spPr/>
      <dgm:t>
        <a:bodyPr/>
        <a:lstStyle/>
        <a:p>
          <a:r>
            <a:rPr lang="en-GB"/>
            <a:t>Modeling feature extracted from CV network and object detected from the frames in a fused feature input</a:t>
          </a:r>
          <a:endParaRPr lang="en-US"/>
        </a:p>
      </dgm:t>
    </dgm:pt>
    <dgm:pt modelId="{F92038A4-0F29-463B-A158-C2D14D1FFCDE}" type="parTrans" cxnId="{E641E496-3FA8-42FF-A8C6-D1EBBB6B7929}">
      <dgm:prSet/>
      <dgm:spPr/>
      <dgm:t>
        <a:bodyPr/>
        <a:lstStyle/>
        <a:p>
          <a:endParaRPr lang="en-US"/>
        </a:p>
      </dgm:t>
    </dgm:pt>
    <dgm:pt modelId="{97402D2C-4723-461D-BE34-06F1DDDE1C3A}" type="sibTrans" cxnId="{E641E496-3FA8-42FF-A8C6-D1EBBB6B7929}">
      <dgm:prSet/>
      <dgm:spPr/>
      <dgm:t>
        <a:bodyPr/>
        <a:lstStyle/>
        <a:p>
          <a:endParaRPr lang="en-US"/>
        </a:p>
      </dgm:t>
    </dgm:pt>
    <dgm:pt modelId="{37FB2EAC-6EE7-4AA0-9822-FF1AA2876911}">
      <dgm:prSet/>
      <dgm:spPr/>
      <dgm:t>
        <a:bodyPr/>
        <a:lstStyle/>
        <a:p>
          <a:r>
            <a:rPr lang="en-GB"/>
            <a:t>Modeling Gym environment with a RL network (AC or PPO)</a:t>
          </a:r>
          <a:endParaRPr lang="en-US"/>
        </a:p>
      </dgm:t>
    </dgm:pt>
    <dgm:pt modelId="{75945C48-9124-4E08-9AEB-F3C8AC6F83AB}" type="parTrans" cxnId="{0F266886-6AA5-4B60-9E5A-D1FBFA7A0165}">
      <dgm:prSet/>
      <dgm:spPr/>
      <dgm:t>
        <a:bodyPr/>
        <a:lstStyle/>
        <a:p>
          <a:endParaRPr lang="en-US"/>
        </a:p>
      </dgm:t>
    </dgm:pt>
    <dgm:pt modelId="{C45FA46D-BB89-4AF7-9F40-9EBE07155922}" type="sibTrans" cxnId="{0F266886-6AA5-4B60-9E5A-D1FBFA7A0165}">
      <dgm:prSet/>
      <dgm:spPr/>
      <dgm:t>
        <a:bodyPr/>
        <a:lstStyle/>
        <a:p>
          <a:endParaRPr lang="en-US"/>
        </a:p>
      </dgm:t>
    </dgm:pt>
    <dgm:pt modelId="{B553AD66-9B99-496F-8D90-573C0D6976FF}">
      <dgm:prSet/>
      <dgm:spPr/>
      <dgm:t>
        <a:bodyPr/>
        <a:lstStyle/>
        <a:p>
          <a:r>
            <a:rPr lang="en-GB"/>
            <a:t>Designing Reward Function </a:t>
          </a:r>
          <a:endParaRPr lang="en-US"/>
        </a:p>
      </dgm:t>
    </dgm:pt>
    <dgm:pt modelId="{8143E9D3-ABE4-416D-937E-6854B01176CD}" type="parTrans" cxnId="{A8FAC77F-A6BA-4E10-9E72-3C504FEE6221}">
      <dgm:prSet/>
      <dgm:spPr/>
      <dgm:t>
        <a:bodyPr/>
        <a:lstStyle/>
        <a:p>
          <a:endParaRPr lang="en-US"/>
        </a:p>
      </dgm:t>
    </dgm:pt>
    <dgm:pt modelId="{C68761B7-0B48-4000-B0A1-5A822A8B26A3}" type="sibTrans" cxnId="{A8FAC77F-A6BA-4E10-9E72-3C504FEE6221}">
      <dgm:prSet/>
      <dgm:spPr/>
      <dgm:t>
        <a:bodyPr/>
        <a:lstStyle/>
        <a:p>
          <a:endParaRPr lang="en-US"/>
        </a:p>
      </dgm:t>
    </dgm:pt>
    <dgm:pt modelId="{2926A030-45E5-4552-B000-E390D00E9801}">
      <dgm:prSet/>
      <dgm:spPr/>
      <dgm:t>
        <a:bodyPr/>
        <a:lstStyle/>
        <a:p>
          <a:r>
            <a:rPr lang="en-GB"/>
            <a:t>Training Vision network for RL</a:t>
          </a:r>
          <a:endParaRPr lang="en-US"/>
        </a:p>
      </dgm:t>
    </dgm:pt>
    <dgm:pt modelId="{2193C163-5A74-41CA-99D4-A369290A3314}" type="parTrans" cxnId="{030AC306-8FC2-4C94-B491-15A6CB66C0CA}">
      <dgm:prSet/>
      <dgm:spPr/>
      <dgm:t>
        <a:bodyPr/>
        <a:lstStyle/>
        <a:p>
          <a:endParaRPr lang="en-US"/>
        </a:p>
      </dgm:t>
    </dgm:pt>
    <dgm:pt modelId="{EA4429CC-7C2D-4248-B6A1-743B48677036}" type="sibTrans" cxnId="{030AC306-8FC2-4C94-B491-15A6CB66C0CA}">
      <dgm:prSet/>
      <dgm:spPr/>
      <dgm:t>
        <a:bodyPr/>
        <a:lstStyle/>
        <a:p>
          <a:endParaRPr lang="en-US"/>
        </a:p>
      </dgm:t>
    </dgm:pt>
    <dgm:pt modelId="{D0C60089-0083-4B71-A54B-13475D047D4F}">
      <dgm:prSet/>
      <dgm:spPr/>
      <dgm:t>
        <a:bodyPr/>
        <a:lstStyle/>
        <a:p>
          <a:r>
            <a:rPr lang="en-GB"/>
            <a:t>Training end-to-end CV-RL pipeline</a:t>
          </a:r>
          <a:endParaRPr lang="en-US"/>
        </a:p>
      </dgm:t>
    </dgm:pt>
    <dgm:pt modelId="{91C7596E-A442-4A3D-BCAB-CB440E1FF255}" type="parTrans" cxnId="{DE032B4F-ECFB-4431-BF2D-7C8F4D557E14}">
      <dgm:prSet/>
      <dgm:spPr/>
      <dgm:t>
        <a:bodyPr/>
        <a:lstStyle/>
        <a:p>
          <a:endParaRPr lang="en-US"/>
        </a:p>
      </dgm:t>
    </dgm:pt>
    <dgm:pt modelId="{ECCBA7F4-E7A6-479C-8BFD-D7A59C03B332}" type="sibTrans" cxnId="{DE032B4F-ECFB-4431-BF2D-7C8F4D557E14}">
      <dgm:prSet/>
      <dgm:spPr/>
      <dgm:t>
        <a:bodyPr/>
        <a:lstStyle/>
        <a:p>
          <a:endParaRPr lang="en-US"/>
        </a:p>
      </dgm:t>
    </dgm:pt>
    <dgm:pt modelId="{69CC99C8-CB09-408D-960A-36AA42A0CF74}" type="pres">
      <dgm:prSet presAssocID="{6A883910-2314-44DA-9B55-392674C4B412}" presName="linear" presStyleCnt="0">
        <dgm:presLayoutVars>
          <dgm:animLvl val="lvl"/>
          <dgm:resizeHandles val="exact"/>
        </dgm:presLayoutVars>
      </dgm:prSet>
      <dgm:spPr/>
    </dgm:pt>
    <dgm:pt modelId="{5BFDAFCE-B7D0-4C4D-B2E8-06BD5FFE7FEE}" type="pres">
      <dgm:prSet presAssocID="{A982FF70-F79C-41E8-BB4A-3AF215D45677}" presName="parentText" presStyleLbl="node1" presStyleIdx="0" presStyleCnt="7">
        <dgm:presLayoutVars>
          <dgm:chMax val="0"/>
          <dgm:bulletEnabled val="1"/>
        </dgm:presLayoutVars>
      </dgm:prSet>
      <dgm:spPr/>
    </dgm:pt>
    <dgm:pt modelId="{1607430A-9A50-430C-BE59-68697B0A954B}" type="pres">
      <dgm:prSet presAssocID="{17570AC8-5833-4B32-8CE5-768ABE65F584}" presName="spacer" presStyleCnt="0"/>
      <dgm:spPr/>
    </dgm:pt>
    <dgm:pt modelId="{575677F9-C77D-48AB-8790-D3608880122D}" type="pres">
      <dgm:prSet presAssocID="{C81E7752-B2DC-4E91-94F6-F1AB5098E095}" presName="parentText" presStyleLbl="node1" presStyleIdx="1" presStyleCnt="7">
        <dgm:presLayoutVars>
          <dgm:chMax val="0"/>
          <dgm:bulletEnabled val="1"/>
        </dgm:presLayoutVars>
      </dgm:prSet>
      <dgm:spPr/>
    </dgm:pt>
    <dgm:pt modelId="{FFC044B9-CCA7-4F0D-91E4-63A89556E6C3}" type="pres">
      <dgm:prSet presAssocID="{E7EACC99-BD1B-4D81-B542-01F95515435D}" presName="spacer" presStyleCnt="0"/>
      <dgm:spPr/>
    </dgm:pt>
    <dgm:pt modelId="{8D03D148-B2AA-4F36-9E68-5EEA0135C637}" type="pres">
      <dgm:prSet presAssocID="{E32AEA4A-8742-4D64-9ACB-E2A30C1C2242}" presName="parentText" presStyleLbl="node1" presStyleIdx="2" presStyleCnt="7">
        <dgm:presLayoutVars>
          <dgm:chMax val="0"/>
          <dgm:bulletEnabled val="1"/>
        </dgm:presLayoutVars>
      </dgm:prSet>
      <dgm:spPr/>
    </dgm:pt>
    <dgm:pt modelId="{1158AD30-9B17-4261-AE73-8023FEE9B6E0}" type="pres">
      <dgm:prSet presAssocID="{97402D2C-4723-461D-BE34-06F1DDDE1C3A}" presName="spacer" presStyleCnt="0"/>
      <dgm:spPr/>
    </dgm:pt>
    <dgm:pt modelId="{D63BAB67-3735-410E-9D95-5EFFF307AD6A}" type="pres">
      <dgm:prSet presAssocID="{37FB2EAC-6EE7-4AA0-9822-FF1AA2876911}" presName="parentText" presStyleLbl="node1" presStyleIdx="3" presStyleCnt="7">
        <dgm:presLayoutVars>
          <dgm:chMax val="0"/>
          <dgm:bulletEnabled val="1"/>
        </dgm:presLayoutVars>
      </dgm:prSet>
      <dgm:spPr/>
    </dgm:pt>
    <dgm:pt modelId="{DF5F3AC8-132F-4004-B792-FAA375E69C23}" type="pres">
      <dgm:prSet presAssocID="{C45FA46D-BB89-4AF7-9F40-9EBE07155922}" presName="spacer" presStyleCnt="0"/>
      <dgm:spPr/>
    </dgm:pt>
    <dgm:pt modelId="{240C9466-048C-4A5F-B620-B394E635DF25}" type="pres">
      <dgm:prSet presAssocID="{B553AD66-9B99-496F-8D90-573C0D6976FF}" presName="parentText" presStyleLbl="node1" presStyleIdx="4" presStyleCnt="7">
        <dgm:presLayoutVars>
          <dgm:chMax val="0"/>
          <dgm:bulletEnabled val="1"/>
        </dgm:presLayoutVars>
      </dgm:prSet>
      <dgm:spPr/>
    </dgm:pt>
    <dgm:pt modelId="{375E0A14-8C6D-4A6E-97DC-A93B2A0C696E}" type="pres">
      <dgm:prSet presAssocID="{C68761B7-0B48-4000-B0A1-5A822A8B26A3}" presName="spacer" presStyleCnt="0"/>
      <dgm:spPr/>
    </dgm:pt>
    <dgm:pt modelId="{3264E8C0-C9B3-4A5F-9EC0-376E1327DEDF}" type="pres">
      <dgm:prSet presAssocID="{2926A030-45E5-4552-B000-E390D00E9801}" presName="parentText" presStyleLbl="node1" presStyleIdx="5" presStyleCnt="7">
        <dgm:presLayoutVars>
          <dgm:chMax val="0"/>
          <dgm:bulletEnabled val="1"/>
        </dgm:presLayoutVars>
      </dgm:prSet>
      <dgm:spPr/>
    </dgm:pt>
    <dgm:pt modelId="{356FEA63-54D9-45DB-BE75-CB47D374D9B2}" type="pres">
      <dgm:prSet presAssocID="{EA4429CC-7C2D-4248-B6A1-743B48677036}" presName="spacer" presStyleCnt="0"/>
      <dgm:spPr/>
    </dgm:pt>
    <dgm:pt modelId="{9932974A-9735-4486-A620-63B2F91F4D1B}" type="pres">
      <dgm:prSet presAssocID="{D0C60089-0083-4B71-A54B-13475D047D4F}" presName="parentText" presStyleLbl="node1" presStyleIdx="6" presStyleCnt="7">
        <dgm:presLayoutVars>
          <dgm:chMax val="0"/>
          <dgm:bulletEnabled val="1"/>
        </dgm:presLayoutVars>
      </dgm:prSet>
      <dgm:spPr/>
    </dgm:pt>
  </dgm:ptLst>
  <dgm:cxnLst>
    <dgm:cxn modelId="{030AC306-8FC2-4C94-B491-15A6CB66C0CA}" srcId="{6A883910-2314-44DA-9B55-392674C4B412}" destId="{2926A030-45E5-4552-B000-E390D00E9801}" srcOrd="5" destOrd="0" parTransId="{2193C163-5A74-41CA-99D4-A369290A3314}" sibTransId="{EA4429CC-7C2D-4248-B6A1-743B48677036}"/>
    <dgm:cxn modelId="{517D4129-2B46-4FD2-A593-EF7AEC1390B2}" type="presOf" srcId="{D0C60089-0083-4B71-A54B-13475D047D4F}" destId="{9932974A-9735-4486-A620-63B2F91F4D1B}" srcOrd="0" destOrd="0" presId="urn:microsoft.com/office/officeart/2005/8/layout/vList2"/>
    <dgm:cxn modelId="{D4F82243-D280-476C-A3DA-13166C00D65A}" srcId="{6A883910-2314-44DA-9B55-392674C4B412}" destId="{A982FF70-F79C-41E8-BB4A-3AF215D45677}" srcOrd="0" destOrd="0" parTransId="{56FB51ED-C161-4E37-8A1B-25C91ED1058D}" sibTransId="{17570AC8-5833-4B32-8CE5-768ABE65F584}"/>
    <dgm:cxn modelId="{DE032B4F-ECFB-4431-BF2D-7C8F4D557E14}" srcId="{6A883910-2314-44DA-9B55-392674C4B412}" destId="{D0C60089-0083-4B71-A54B-13475D047D4F}" srcOrd="6" destOrd="0" parTransId="{91C7596E-A442-4A3D-BCAB-CB440E1FF255}" sibTransId="{ECCBA7F4-E7A6-479C-8BFD-D7A59C03B332}"/>
    <dgm:cxn modelId="{CE92885B-EC08-4B67-BDEF-11476A022EAB}" type="presOf" srcId="{A982FF70-F79C-41E8-BB4A-3AF215D45677}" destId="{5BFDAFCE-B7D0-4C4D-B2E8-06BD5FFE7FEE}" srcOrd="0" destOrd="0" presId="urn:microsoft.com/office/officeart/2005/8/layout/vList2"/>
    <dgm:cxn modelId="{0A75576F-D0D2-40D0-AFB2-1837EBDBA753}" type="presOf" srcId="{E32AEA4A-8742-4D64-9ACB-E2A30C1C2242}" destId="{8D03D148-B2AA-4F36-9E68-5EEA0135C637}" srcOrd="0" destOrd="0" presId="urn:microsoft.com/office/officeart/2005/8/layout/vList2"/>
    <dgm:cxn modelId="{214AE979-DADD-4E09-BEC5-8F0A66E1EC7F}" type="presOf" srcId="{37FB2EAC-6EE7-4AA0-9822-FF1AA2876911}" destId="{D63BAB67-3735-410E-9D95-5EFFF307AD6A}" srcOrd="0" destOrd="0" presId="urn:microsoft.com/office/officeart/2005/8/layout/vList2"/>
    <dgm:cxn modelId="{A8FAC77F-A6BA-4E10-9E72-3C504FEE6221}" srcId="{6A883910-2314-44DA-9B55-392674C4B412}" destId="{B553AD66-9B99-496F-8D90-573C0D6976FF}" srcOrd="4" destOrd="0" parTransId="{8143E9D3-ABE4-416D-937E-6854B01176CD}" sibTransId="{C68761B7-0B48-4000-B0A1-5A822A8B26A3}"/>
    <dgm:cxn modelId="{6FAFBF84-94B3-4ED0-B07A-D5EF20B6BBE8}" type="presOf" srcId="{2926A030-45E5-4552-B000-E390D00E9801}" destId="{3264E8C0-C9B3-4A5F-9EC0-376E1327DEDF}" srcOrd="0" destOrd="0" presId="urn:microsoft.com/office/officeart/2005/8/layout/vList2"/>
    <dgm:cxn modelId="{0F266886-6AA5-4B60-9E5A-D1FBFA7A0165}" srcId="{6A883910-2314-44DA-9B55-392674C4B412}" destId="{37FB2EAC-6EE7-4AA0-9822-FF1AA2876911}" srcOrd="3" destOrd="0" parTransId="{75945C48-9124-4E08-9AEB-F3C8AC6F83AB}" sibTransId="{C45FA46D-BB89-4AF7-9F40-9EBE07155922}"/>
    <dgm:cxn modelId="{E641E496-3FA8-42FF-A8C6-D1EBBB6B7929}" srcId="{6A883910-2314-44DA-9B55-392674C4B412}" destId="{E32AEA4A-8742-4D64-9ACB-E2A30C1C2242}" srcOrd="2" destOrd="0" parTransId="{F92038A4-0F29-463B-A158-C2D14D1FFCDE}" sibTransId="{97402D2C-4723-461D-BE34-06F1DDDE1C3A}"/>
    <dgm:cxn modelId="{3B0E1B9F-4256-442F-B6EB-1B53E2A2FB0B}" type="presOf" srcId="{B553AD66-9B99-496F-8D90-573C0D6976FF}" destId="{240C9466-048C-4A5F-B620-B394E635DF25}" srcOrd="0" destOrd="0" presId="urn:microsoft.com/office/officeart/2005/8/layout/vList2"/>
    <dgm:cxn modelId="{156F73B3-E330-41F6-A3EE-20533741B474}" type="presOf" srcId="{C81E7752-B2DC-4E91-94F6-F1AB5098E095}" destId="{575677F9-C77D-48AB-8790-D3608880122D}" srcOrd="0" destOrd="0" presId="urn:microsoft.com/office/officeart/2005/8/layout/vList2"/>
    <dgm:cxn modelId="{2C3B0EC2-7A6B-4576-9958-91D0F8DDD6E9}" srcId="{6A883910-2314-44DA-9B55-392674C4B412}" destId="{C81E7752-B2DC-4E91-94F6-F1AB5098E095}" srcOrd="1" destOrd="0" parTransId="{EBE38D45-636B-4D85-B5A4-7063FF815F3F}" sibTransId="{E7EACC99-BD1B-4D81-B542-01F95515435D}"/>
    <dgm:cxn modelId="{FC9B53EA-726B-4F01-B967-357E4E293768}" type="presOf" srcId="{6A883910-2314-44DA-9B55-392674C4B412}" destId="{69CC99C8-CB09-408D-960A-36AA42A0CF74}" srcOrd="0" destOrd="0" presId="urn:microsoft.com/office/officeart/2005/8/layout/vList2"/>
    <dgm:cxn modelId="{3D9F2583-A649-4AB1-AE1A-52F9945DAF61}" type="presParOf" srcId="{69CC99C8-CB09-408D-960A-36AA42A0CF74}" destId="{5BFDAFCE-B7D0-4C4D-B2E8-06BD5FFE7FEE}" srcOrd="0" destOrd="0" presId="urn:microsoft.com/office/officeart/2005/8/layout/vList2"/>
    <dgm:cxn modelId="{92702301-2505-4F2F-B3A5-CAE4ABDA114A}" type="presParOf" srcId="{69CC99C8-CB09-408D-960A-36AA42A0CF74}" destId="{1607430A-9A50-430C-BE59-68697B0A954B}" srcOrd="1" destOrd="0" presId="urn:microsoft.com/office/officeart/2005/8/layout/vList2"/>
    <dgm:cxn modelId="{EA79FCF3-1177-4539-82F3-807C3123394F}" type="presParOf" srcId="{69CC99C8-CB09-408D-960A-36AA42A0CF74}" destId="{575677F9-C77D-48AB-8790-D3608880122D}" srcOrd="2" destOrd="0" presId="urn:microsoft.com/office/officeart/2005/8/layout/vList2"/>
    <dgm:cxn modelId="{B9EF40FD-F2FD-4E94-B448-0858B33761D2}" type="presParOf" srcId="{69CC99C8-CB09-408D-960A-36AA42A0CF74}" destId="{FFC044B9-CCA7-4F0D-91E4-63A89556E6C3}" srcOrd="3" destOrd="0" presId="urn:microsoft.com/office/officeart/2005/8/layout/vList2"/>
    <dgm:cxn modelId="{CEBFE354-967B-48DA-854D-0676489F2975}" type="presParOf" srcId="{69CC99C8-CB09-408D-960A-36AA42A0CF74}" destId="{8D03D148-B2AA-4F36-9E68-5EEA0135C637}" srcOrd="4" destOrd="0" presId="urn:microsoft.com/office/officeart/2005/8/layout/vList2"/>
    <dgm:cxn modelId="{5AF06A23-08CF-4307-B9C3-AF507D7E7323}" type="presParOf" srcId="{69CC99C8-CB09-408D-960A-36AA42A0CF74}" destId="{1158AD30-9B17-4261-AE73-8023FEE9B6E0}" srcOrd="5" destOrd="0" presId="urn:microsoft.com/office/officeart/2005/8/layout/vList2"/>
    <dgm:cxn modelId="{C4097050-A2B3-4616-80B4-414824AEA14C}" type="presParOf" srcId="{69CC99C8-CB09-408D-960A-36AA42A0CF74}" destId="{D63BAB67-3735-410E-9D95-5EFFF307AD6A}" srcOrd="6" destOrd="0" presId="urn:microsoft.com/office/officeart/2005/8/layout/vList2"/>
    <dgm:cxn modelId="{AF9C63B3-6568-44BF-B800-E0DC4FDD68A8}" type="presParOf" srcId="{69CC99C8-CB09-408D-960A-36AA42A0CF74}" destId="{DF5F3AC8-132F-4004-B792-FAA375E69C23}" srcOrd="7" destOrd="0" presId="urn:microsoft.com/office/officeart/2005/8/layout/vList2"/>
    <dgm:cxn modelId="{49A0F4AC-2474-4BF6-BC5A-56C0DC3EE150}" type="presParOf" srcId="{69CC99C8-CB09-408D-960A-36AA42A0CF74}" destId="{240C9466-048C-4A5F-B620-B394E635DF25}" srcOrd="8" destOrd="0" presId="urn:microsoft.com/office/officeart/2005/8/layout/vList2"/>
    <dgm:cxn modelId="{6233F456-9F24-4003-9D17-4A7D3619CCD4}" type="presParOf" srcId="{69CC99C8-CB09-408D-960A-36AA42A0CF74}" destId="{375E0A14-8C6D-4A6E-97DC-A93B2A0C696E}" srcOrd="9" destOrd="0" presId="urn:microsoft.com/office/officeart/2005/8/layout/vList2"/>
    <dgm:cxn modelId="{5580A3F6-F7C3-49E6-85B5-3DBAD12C5EC7}" type="presParOf" srcId="{69CC99C8-CB09-408D-960A-36AA42A0CF74}" destId="{3264E8C0-C9B3-4A5F-9EC0-376E1327DEDF}" srcOrd="10" destOrd="0" presId="urn:microsoft.com/office/officeart/2005/8/layout/vList2"/>
    <dgm:cxn modelId="{7641A832-315F-43C5-947A-4E38E7698DDB}" type="presParOf" srcId="{69CC99C8-CB09-408D-960A-36AA42A0CF74}" destId="{356FEA63-54D9-45DB-BE75-CB47D374D9B2}" srcOrd="11" destOrd="0" presId="urn:microsoft.com/office/officeart/2005/8/layout/vList2"/>
    <dgm:cxn modelId="{E0EEB716-466D-4930-99F6-8349DBCFCC31}" type="presParOf" srcId="{69CC99C8-CB09-408D-960A-36AA42A0CF74}" destId="{9932974A-9735-4486-A620-63B2F91F4D1B}"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34E162-974B-43B9-8AD9-E43B297817E1}">
      <dsp:nvSpPr>
        <dsp:cNvPr id="0" name=""/>
        <dsp:cNvSpPr/>
      </dsp:nvSpPr>
      <dsp:spPr>
        <a:xfrm>
          <a:off x="0" y="80646"/>
          <a:ext cx="6797675" cy="4605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err="1">
              <a:latin typeface="Bembo" panose="020F0302020204030204"/>
            </a:rPr>
            <a:t>Bizhawk</a:t>
          </a:r>
          <a:r>
            <a:rPr lang="en-GB" sz="1900" b="0" i="0" u="none" strike="noStrike" kern="1200" cap="none" baseline="0" noProof="0">
              <a:latin typeface="Bembo"/>
            </a:rPr>
            <a:t> Emulator</a:t>
          </a:r>
        </a:p>
      </dsp:txBody>
      <dsp:txXfrm>
        <a:off x="22484" y="103130"/>
        <a:ext cx="6752707" cy="415609"/>
      </dsp:txXfrm>
    </dsp:sp>
    <dsp:sp modelId="{39B02EED-6D69-4D23-9E69-9C792F8ECAFB}">
      <dsp:nvSpPr>
        <dsp:cNvPr id="0" name=""/>
        <dsp:cNvSpPr/>
      </dsp:nvSpPr>
      <dsp:spPr>
        <a:xfrm>
          <a:off x="0" y="541224"/>
          <a:ext cx="6797675" cy="521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Interface</a:t>
          </a:r>
          <a:r>
            <a:rPr lang="en-GB" sz="1500" kern="1200" dirty="0"/>
            <a:t> to run Lua scripts while playing Mario Kart</a:t>
          </a:r>
          <a:endParaRPr lang="en-GB" sz="1500" kern="1200" dirty="0">
            <a:latin typeface="Bembo" panose="020F0302020204030204"/>
          </a:endParaRPr>
        </a:p>
        <a:p>
          <a:pPr marL="114300" lvl="1" indent="-114300" algn="l" defTabSz="666750" rtl="0">
            <a:lnSpc>
              <a:spcPct val="90000"/>
            </a:lnSpc>
            <a:spcBef>
              <a:spcPct val="0"/>
            </a:spcBef>
            <a:spcAft>
              <a:spcPct val="20000"/>
            </a:spcAft>
            <a:buChar char="•"/>
          </a:pPr>
          <a:r>
            <a:rPr lang="en-GB" sz="1500" kern="1200" dirty="0">
              <a:latin typeface="Bembo" panose="020F0302020204030204"/>
            </a:rPr>
            <a:t>Used for saving/loads states, access in-game memory locations etc.</a:t>
          </a:r>
          <a:endParaRPr lang="en-GB" sz="1500" kern="1200" dirty="0"/>
        </a:p>
      </dsp:txBody>
      <dsp:txXfrm>
        <a:off x="0" y="541224"/>
        <a:ext cx="6797675" cy="521122"/>
      </dsp:txXfrm>
    </dsp:sp>
    <dsp:sp modelId="{79145B33-B731-4546-BF12-ED19DDFA9B21}">
      <dsp:nvSpPr>
        <dsp:cNvPr id="0" name=""/>
        <dsp:cNvSpPr/>
      </dsp:nvSpPr>
      <dsp:spPr>
        <a:xfrm>
          <a:off x="0" y="1062346"/>
          <a:ext cx="6797675" cy="460577"/>
        </a:xfrm>
        <a:prstGeom prst="roundRect">
          <a:avLst/>
        </a:prstGeom>
        <a:gradFill rotWithShape="0">
          <a:gsLst>
            <a:gs pos="0">
              <a:schemeClr val="accent2">
                <a:hueOff val="476947"/>
                <a:satOff val="-10882"/>
                <a:lumOff val="4020"/>
                <a:alphaOff val="0"/>
                <a:shade val="85000"/>
                <a:satMod val="130000"/>
              </a:schemeClr>
            </a:gs>
            <a:gs pos="34000">
              <a:schemeClr val="accent2">
                <a:hueOff val="476947"/>
                <a:satOff val="-10882"/>
                <a:lumOff val="4020"/>
                <a:alphaOff val="0"/>
                <a:shade val="87000"/>
                <a:satMod val="125000"/>
              </a:schemeClr>
            </a:gs>
            <a:gs pos="70000">
              <a:schemeClr val="accent2">
                <a:hueOff val="476947"/>
                <a:satOff val="-10882"/>
                <a:lumOff val="4020"/>
                <a:alphaOff val="0"/>
                <a:tint val="100000"/>
                <a:shade val="90000"/>
                <a:satMod val="130000"/>
              </a:schemeClr>
            </a:gs>
            <a:gs pos="100000">
              <a:schemeClr val="accent2">
                <a:hueOff val="476947"/>
                <a:satOff val="-10882"/>
                <a:lumOff val="402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Search AI</a:t>
          </a:r>
          <a:endParaRPr lang="en-GB" sz="1900" kern="1200" dirty="0"/>
        </a:p>
      </dsp:txBody>
      <dsp:txXfrm>
        <a:off x="22484" y="1084830"/>
        <a:ext cx="6752707" cy="415609"/>
      </dsp:txXfrm>
    </dsp:sp>
    <dsp:sp modelId="{A83CC9C8-8B92-4A26-9289-94D81E3F6AB6}">
      <dsp:nvSpPr>
        <dsp:cNvPr id="0" name=""/>
        <dsp:cNvSpPr/>
      </dsp:nvSpPr>
      <dsp:spPr>
        <a:xfrm>
          <a:off x="0" y="1522924"/>
          <a:ext cx="6797675" cy="52112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Used to get data for training.</a:t>
          </a:r>
          <a:endParaRPr lang="en-GB" sz="1500" kern="1200" dirty="0"/>
        </a:p>
        <a:p>
          <a:pPr marL="114300" lvl="1" indent="-114300" algn="l" defTabSz="666750" rtl="0">
            <a:lnSpc>
              <a:spcPct val="90000"/>
            </a:lnSpc>
            <a:spcBef>
              <a:spcPct val="0"/>
            </a:spcBef>
            <a:spcAft>
              <a:spcPct val="20000"/>
            </a:spcAft>
            <a:buChar char="•"/>
          </a:pPr>
          <a:r>
            <a:rPr lang="en-GB" sz="1500" kern="1200" dirty="0">
              <a:latin typeface="Bembo" panose="020F0302020204030204"/>
            </a:rPr>
            <a:t>This includes a frame from different angles and the corresponding steering angle</a:t>
          </a:r>
          <a:endParaRPr lang="en-GB" sz="1500" kern="1200" dirty="0"/>
        </a:p>
      </dsp:txBody>
      <dsp:txXfrm>
        <a:off x="0" y="1522924"/>
        <a:ext cx="6797675" cy="521122"/>
      </dsp:txXfrm>
    </dsp:sp>
    <dsp:sp modelId="{6C38A2BB-8B0F-466A-85F5-2417EFA6D936}">
      <dsp:nvSpPr>
        <dsp:cNvPr id="0" name=""/>
        <dsp:cNvSpPr/>
      </dsp:nvSpPr>
      <dsp:spPr>
        <a:xfrm>
          <a:off x="0" y="2044047"/>
          <a:ext cx="6797675" cy="4605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dirty="0">
              <a:latin typeface="Bembo" panose="020F0302020204030204"/>
            </a:rPr>
            <a:t>CNN</a:t>
          </a:r>
          <a:endParaRPr lang="en-GB" sz="1900" kern="1200" dirty="0"/>
        </a:p>
      </dsp:txBody>
      <dsp:txXfrm>
        <a:off x="22484" y="2066531"/>
        <a:ext cx="6752707" cy="415609"/>
      </dsp:txXfrm>
    </dsp:sp>
    <dsp:sp modelId="{64B1FC2F-C7C8-4119-A13D-DCA379040828}">
      <dsp:nvSpPr>
        <dsp:cNvPr id="0" name=""/>
        <dsp:cNvSpPr/>
      </dsp:nvSpPr>
      <dsp:spPr>
        <a:xfrm>
          <a:off x="0" y="2504624"/>
          <a:ext cx="6797675" cy="727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Used NVIDIA autopilot model.</a:t>
          </a:r>
          <a:endParaRPr lang="en-GB" sz="1500" kern="1200" dirty="0"/>
        </a:p>
        <a:p>
          <a:pPr marL="114300" lvl="1" indent="-114300" algn="l" defTabSz="666750">
            <a:lnSpc>
              <a:spcPct val="90000"/>
            </a:lnSpc>
            <a:spcBef>
              <a:spcPct val="0"/>
            </a:spcBef>
            <a:spcAft>
              <a:spcPct val="20000"/>
            </a:spcAft>
            <a:buChar char="•"/>
          </a:pPr>
          <a:r>
            <a:rPr lang="en-GB" sz="1500" kern="1200" dirty="0"/>
            <a:t> </a:t>
          </a:r>
          <a:r>
            <a:rPr lang="en-GB" sz="1500" kern="1200" dirty="0">
              <a:latin typeface="Bembo" panose="020F0302020204030204"/>
            </a:rPr>
            <a:t>Used</a:t>
          </a:r>
          <a:r>
            <a:rPr lang="en-GB" sz="1500" kern="1200" dirty="0"/>
            <a:t> </a:t>
          </a:r>
          <a:r>
            <a:rPr lang="en-GB" sz="1500" kern="1200" dirty="0">
              <a:latin typeface="Bembo" panose="020F0302020204030204"/>
            </a:rPr>
            <a:t>pre-processing</a:t>
          </a:r>
          <a:r>
            <a:rPr lang="en-GB" sz="1500" kern="1200" dirty="0"/>
            <a:t> techniques like resizing</a:t>
          </a:r>
          <a:r>
            <a:rPr lang="en-GB" sz="1500" kern="1200" dirty="0">
              <a:latin typeface="Bembo" panose="020F0302020204030204"/>
            </a:rPr>
            <a:t>,</a:t>
          </a:r>
          <a:r>
            <a:rPr lang="en-GB" sz="1500" kern="1200" dirty="0"/>
            <a:t> data-augmentation and gaussian blur to smoothen the image</a:t>
          </a:r>
          <a:r>
            <a:rPr lang="en-GB" sz="1500" kern="1200" dirty="0">
              <a:latin typeface="Bembo" panose="020F0302020204030204"/>
            </a:rPr>
            <a:t>.</a:t>
          </a:r>
          <a:endParaRPr lang="en-GB" sz="1500" kern="1200" dirty="0"/>
        </a:p>
      </dsp:txBody>
      <dsp:txXfrm>
        <a:off x="0" y="2504624"/>
        <a:ext cx="6797675" cy="727605"/>
      </dsp:txXfrm>
    </dsp:sp>
    <dsp:sp modelId="{E85EA72D-EB21-4304-BAC1-39A25B2BBBDC}">
      <dsp:nvSpPr>
        <dsp:cNvPr id="0" name=""/>
        <dsp:cNvSpPr/>
      </dsp:nvSpPr>
      <dsp:spPr>
        <a:xfrm>
          <a:off x="0" y="3232229"/>
          <a:ext cx="6797675" cy="460577"/>
        </a:xfrm>
        <a:prstGeom prst="roundRect">
          <a:avLst/>
        </a:prstGeom>
        <a:gradFill rotWithShape="0">
          <a:gsLst>
            <a:gs pos="0">
              <a:schemeClr val="accent2">
                <a:hueOff val="1430842"/>
                <a:satOff val="-32646"/>
                <a:lumOff val="12059"/>
                <a:alphaOff val="0"/>
                <a:shade val="85000"/>
                <a:satMod val="130000"/>
              </a:schemeClr>
            </a:gs>
            <a:gs pos="34000">
              <a:schemeClr val="accent2">
                <a:hueOff val="1430842"/>
                <a:satOff val="-32646"/>
                <a:lumOff val="12059"/>
                <a:alphaOff val="0"/>
                <a:shade val="87000"/>
                <a:satMod val="125000"/>
              </a:schemeClr>
            </a:gs>
            <a:gs pos="70000">
              <a:schemeClr val="accent2">
                <a:hueOff val="1430842"/>
                <a:satOff val="-32646"/>
                <a:lumOff val="12059"/>
                <a:alphaOff val="0"/>
                <a:tint val="100000"/>
                <a:shade val="90000"/>
                <a:satMod val="130000"/>
              </a:schemeClr>
            </a:gs>
            <a:gs pos="100000">
              <a:schemeClr val="accent2">
                <a:hueOff val="1430842"/>
                <a:satOff val="-32646"/>
                <a:lumOff val="1205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DAgger Algorithm</a:t>
          </a:r>
          <a:endParaRPr lang="en-GB" sz="1900" kern="1200" dirty="0"/>
        </a:p>
      </dsp:txBody>
      <dsp:txXfrm>
        <a:off x="22484" y="3254713"/>
        <a:ext cx="6752707" cy="415609"/>
      </dsp:txXfrm>
    </dsp:sp>
    <dsp:sp modelId="{435F50F9-CD92-46CE-BAC8-B7A5FE2B6191}">
      <dsp:nvSpPr>
        <dsp:cNvPr id="0" name=""/>
        <dsp:cNvSpPr/>
      </dsp:nvSpPr>
      <dsp:spPr>
        <a:xfrm>
          <a:off x="0" y="3692807"/>
          <a:ext cx="6797675" cy="7276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t>.</a:t>
          </a:r>
          <a:r>
            <a:rPr lang="en-GB" sz="1500" kern="1200" dirty="0">
              <a:latin typeface="Bembo" panose="020F0302020204030204"/>
            </a:rPr>
            <a:t>As error accumulates </a:t>
          </a:r>
          <a:r>
            <a:rPr lang="en-GB" sz="1500" kern="1200" dirty="0"/>
            <a:t>fast in a trajectory</a:t>
          </a:r>
          <a:r>
            <a:rPr lang="en-GB" sz="1500" kern="1200" dirty="0">
              <a:latin typeface="Bembo" panose="020F0302020204030204"/>
            </a:rPr>
            <a:t>,</a:t>
          </a:r>
          <a:r>
            <a:rPr lang="en-GB" sz="1500" kern="1200" dirty="0"/>
            <a:t> the </a:t>
          </a:r>
          <a:r>
            <a:rPr lang="en-GB" sz="1500" kern="1200" dirty="0">
              <a:latin typeface="Bembo" panose="020F0302020204030204"/>
            </a:rPr>
            <a:t>AI</a:t>
          </a:r>
          <a:r>
            <a:rPr lang="en-GB" sz="1500" kern="1200" dirty="0"/>
            <a:t> </a:t>
          </a:r>
          <a:r>
            <a:rPr lang="en-GB" sz="1500" kern="1200" dirty="0">
              <a:latin typeface="Bembo" panose="020F0302020204030204"/>
            </a:rPr>
            <a:t>agent </a:t>
          </a:r>
          <a:r>
            <a:rPr lang="en-GB" sz="1500" kern="1200" dirty="0"/>
            <a:t>slowly might drift off the road and needs to be corrected. </a:t>
          </a:r>
          <a:endParaRPr lang="en-US" sz="1500" kern="1200" dirty="0">
            <a:latin typeface="Bembo" panose="020F0302020204030204"/>
          </a:endParaRPr>
        </a:p>
        <a:p>
          <a:pPr marL="114300" lvl="1" indent="-114300" algn="l" defTabSz="666750" rtl="0">
            <a:lnSpc>
              <a:spcPct val="90000"/>
            </a:lnSpc>
            <a:spcBef>
              <a:spcPct val="0"/>
            </a:spcBef>
            <a:spcAft>
              <a:spcPct val="20000"/>
            </a:spcAft>
            <a:buChar char="•"/>
          </a:pPr>
          <a:r>
            <a:rPr lang="en-GB" sz="1500" kern="1200" dirty="0">
              <a:latin typeface="Bembo" panose="020F0302020204030204"/>
            </a:rPr>
            <a:t>This is the solution to recover from error states</a:t>
          </a:r>
          <a:endParaRPr lang="en-GB" sz="1500" kern="1200" dirty="0"/>
        </a:p>
      </dsp:txBody>
      <dsp:txXfrm>
        <a:off x="0" y="3692807"/>
        <a:ext cx="6797675" cy="727605"/>
      </dsp:txXfrm>
    </dsp:sp>
    <dsp:sp modelId="{BC9857DE-DB92-4227-8FF1-9116983381D4}">
      <dsp:nvSpPr>
        <dsp:cNvPr id="0" name=""/>
        <dsp:cNvSpPr/>
      </dsp:nvSpPr>
      <dsp:spPr>
        <a:xfrm>
          <a:off x="0" y="4420412"/>
          <a:ext cx="6797675" cy="4605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GB" sz="1900" kern="1200" dirty="0">
              <a:latin typeface="Bembo" panose="020F0302020204030204"/>
            </a:rPr>
            <a:t>Real-time Play!</a:t>
          </a:r>
          <a:endParaRPr lang="en-US" sz="1900" kern="1200" dirty="0"/>
        </a:p>
      </dsp:txBody>
      <dsp:txXfrm>
        <a:off x="22484" y="4442896"/>
        <a:ext cx="6752707" cy="415609"/>
      </dsp:txXfrm>
    </dsp:sp>
    <dsp:sp modelId="{AFACB2F8-E311-4F55-86F2-B6EFFB9D7E87}">
      <dsp:nvSpPr>
        <dsp:cNvPr id="0" name=""/>
        <dsp:cNvSpPr/>
      </dsp:nvSpPr>
      <dsp:spPr>
        <a:xfrm>
          <a:off x="0" y="4880990"/>
          <a:ext cx="6797675" cy="6882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5826"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GB" sz="1500" kern="1200" dirty="0">
              <a:latin typeface="Bembo" panose="020F0302020204030204"/>
            </a:rPr>
            <a:t>A TCP-IP server that loads the </a:t>
          </a:r>
          <a:r>
            <a:rPr lang="en-GB" sz="1500" kern="1200" dirty="0" err="1">
              <a:latin typeface="Bembo" panose="020F0302020204030204"/>
            </a:rPr>
            <a:t>Keras</a:t>
          </a:r>
          <a:r>
            <a:rPr lang="en-GB" sz="1500" kern="1200" dirty="0">
              <a:latin typeface="Bembo" panose="020F0302020204030204"/>
            </a:rPr>
            <a:t> model and play the game in real time.</a:t>
          </a:r>
        </a:p>
        <a:p>
          <a:pPr marL="114300" lvl="1" indent="-114300" algn="l" defTabSz="666750" rtl="0">
            <a:lnSpc>
              <a:spcPct val="90000"/>
            </a:lnSpc>
            <a:spcBef>
              <a:spcPct val="0"/>
            </a:spcBef>
            <a:spcAft>
              <a:spcPct val="20000"/>
            </a:spcAft>
            <a:buChar char="•"/>
          </a:pPr>
          <a:r>
            <a:rPr lang="en-GB" sz="1500" kern="1200" dirty="0">
              <a:latin typeface="Bembo" panose="020F0302020204030204"/>
            </a:rPr>
            <a:t>Screen shots are sent over the server, the steering angel is predicted by the model and the joy stick value is set.</a:t>
          </a:r>
        </a:p>
      </dsp:txBody>
      <dsp:txXfrm>
        <a:off x="0" y="4880990"/>
        <a:ext cx="6797675" cy="6882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DAFCE-B7D0-4C4D-B2E8-06BD5FFE7FEE}">
      <dsp:nvSpPr>
        <dsp:cNvPr id="0" name=""/>
        <dsp:cNvSpPr/>
      </dsp:nvSpPr>
      <dsp:spPr>
        <a:xfrm>
          <a:off x="0" y="19073"/>
          <a:ext cx="6797675" cy="754777"/>
        </a:xfrm>
        <a:prstGeom prst="roundRect">
          <a:avLst/>
        </a:prstGeom>
        <a:gradFill rotWithShape="0">
          <a:gsLst>
            <a:gs pos="0">
              <a:schemeClr val="accent2">
                <a:hueOff val="0"/>
                <a:satOff val="0"/>
                <a:lumOff val="0"/>
                <a:alphaOff val="0"/>
                <a:shade val="85000"/>
                <a:satMod val="130000"/>
              </a:schemeClr>
            </a:gs>
            <a:gs pos="34000">
              <a:schemeClr val="accent2">
                <a:hueOff val="0"/>
                <a:satOff val="0"/>
                <a:lumOff val="0"/>
                <a:alphaOff val="0"/>
                <a:shade val="87000"/>
                <a:satMod val="125000"/>
              </a:schemeClr>
            </a:gs>
            <a:gs pos="70000">
              <a:schemeClr val="accent2">
                <a:hueOff val="0"/>
                <a:satOff val="0"/>
                <a:lumOff val="0"/>
                <a:alphaOff val="0"/>
                <a:tint val="100000"/>
                <a:shade val="90000"/>
                <a:satMod val="130000"/>
              </a:schemeClr>
            </a:gs>
            <a:gs pos="100000">
              <a:schemeClr val="accent2">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Computer Vision network for feature extraction</a:t>
          </a:r>
          <a:endParaRPr lang="en-US" sz="1900" kern="1200"/>
        </a:p>
      </dsp:txBody>
      <dsp:txXfrm>
        <a:off x="36845" y="55918"/>
        <a:ext cx="6723985" cy="681087"/>
      </dsp:txXfrm>
    </dsp:sp>
    <dsp:sp modelId="{575677F9-C77D-48AB-8790-D3608880122D}">
      <dsp:nvSpPr>
        <dsp:cNvPr id="0" name=""/>
        <dsp:cNvSpPr/>
      </dsp:nvSpPr>
      <dsp:spPr>
        <a:xfrm>
          <a:off x="0" y="828571"/>
          <a:ext cx="6797675" cy="754777"/>
        </a:xfrm>
        <a:prstGeom prst="roundRect">
          <a:avLst/>
        </a:prstGeom>
        <a:gradFill rotWithShape="0">
          <a:gsLst>
            <a:gs pos="0">
              <a:schemeClr val="accent2">
                <a:hueOff val="317965"/>
                <a:satOff val="-7255"/>
                <a:lumOff val="2680"/>
                <a:alphaOff val="0"/>
                <a:shade val="85000"/>
                <a:satMod val="130000"/>
              </a:schemeClr>
            </a:gs>
            <a:gs pos="34000">
              <a:schemeClr val="accent2">
                <a:hueOff val="317965"/>
                <a:satOff val="-7255"/>
                <a:lumOff val="2680"/>
                <a:alphaOff val="0"/>
                <a:shade val="87000"/>
                <a:satMod val="125000"/>
              </a:schemeClr>
            </a:gs>
            <a:gs pos="70000">
              <a:schemeClr val="accent2">
                <a:hueOff val="317965"/>
                <a:satOff val="-7255"/>
                <a:lumOff val="2680"/>
                <a:alphaOff val="0"/>
                <a:tint val="100000"/>
                <a:shade val="90000"/>
                <a:satMod val="130000"/>
              </a:schemeClr>
            </a:gs>
            <a:gs pos="100000">
              <a:schemeClr val="accent2">
                <a:hueOff val="317965"/>
                <a:satOff val="-7255"/>
                <a:lumOff val="268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CV for power boost detection</a:t>
          </a:r>
          <a:endParaRPr lang="en-US" sz="1900" kern="1200"/>
        </a:p>
      </dsp:txBody>
      <dsp:txXfrm>
        <a:off x="36845" y="865416"/>
        <a:ext cx="6723985" cy="681087"/>
      </dsp:txXfrm>
    </dsp:sp>
    <dsp:sp modelId="{8D03D148-B2AA-4F36-9E68-5EEA0135C637}">
      <dsp:nvSpPr>
        <dsp:cNvPr id="0" name=""/>
        <dsp:cNvSpPr/>
      </dsp:nvSpPr>
      <dsp:spPr>
        <a:xfrm>
          <a:off x="0" y="1638069"/>
          <a:ext cx="6797675" cy="754777"/>
        </a:xfrm>
        <a:prstGeom prst="roundRect">
          <a:avLst/>
        </a:prstGeom>
        <a:gradFill rotWithShape="0">
          <a:gsLst>
            <a:gs pos="0">
              <a:schemeClr val="accent2">
                <a:hueOff val="635930"/>
                <a:satOff val="-14509"/>
                <a:lumOff val="5360"/>
                <a:alphaOff val="0"/>
                <a:shade val="85000"/>
                <a:satMod val="130000"/>
              </a:schemeClr>
            </a:gs>
            <a:gs pos="34000">
              <a:schemeClr val="accent2">
                <a:hueOff val="635930"/>
                <a:satOff val="-14509"/>
                <a:lumOff val="5360"/>
                <a:alphaOff val="0"/>
                <a:shade val="87000"/>
                <a:satMod val="125000"/>
              </a:schemeClr>
            </a:gs>
            <a:gs pos="70000">
              <a:schemeClr val="accent2">
                <a:hueOff val="635930"/>
                <a:satOff val="-14509"/>
                <a:lumOff val="5360"/>
                <a:alphaOff val="0"/>
                <a:tint val="100000"/>
                <a:shade val="90000"/>
                <a:satMod val="130000"/>
              </a:schemeClr>
            </a:gs>
            <a:gs pos="100000">
              <a:schemeClr val="accent2">
                <a:hueOff val="635930"/>
                <a:satOff val="-14509"/>
                <a:lumOff val="536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Modeling feature extracted from CV network and object detected from the frames in a fused feature input</a:t>
          </a:r>
          <a:endParaRPr lang="en-US" sz="1900" kern="1200"/>
        </a:p>
      </dsp:txBody>
      <dsp:txXfrm>
        <a:off x="36845" y="1674914"/>
        <a:ext cx="6723985" cy="681087"/>
      </dsp:txXfrm>
    </dsp:sp>
    <dsp:sp modelId="{D63BAB67-3735-410E-9D95-5EFFF307AD6A}">
      <dsp:nvSpPr>
        <dsp:cNvPr id="0" name=""/>
        <dsp:cNvSpPr/>
      </dsp:nvSpPr>
      <dsp:spPr>
        <a:xfrm>
          <a:off x="0" y="2447567"/>
          <a:ext cx="6797675" cy="754777"/>
        </a:xfrm>
        <a:prstGeom prst="roundRect">
          <a:avLst/>
        </a:prstGeom>
        <a:gradFill rotWithShape="0">
          <a:gsLst>
            <a:gs pos="0">
              <a:schemeClr val="accent2">
                <a:hueOff val="953895"/>
                <a:satOff val="-21764"/>
                <a:lumOff val="8039"/>
                <a:alphaOff val="0"/>
                <a:shade val="85000"/>
                <a:satMod val="130000"/>
              </a:schemeClr>
            </a:gs>
            <a:gs pos="34000">
              <a:schemeClr val="accent2">
                <a:hueOff val="953895"/>
                <a:satOff val="-21764"/>
                <a:lumOff val="8039"/>
                <a:alphaOff val="0"/>
                <a:shade val="87000"/>
                <a:satMod val="125000"/>
              </a:schemeClr>
            </a:gs>
            <a:gs pos="70000">
              <a:schemeClr val="accent2">
                <a:hueOff val="953895"/>
                <a:satOff val="-21764"/>
                <a:lumOff val="8039"/>
                <a:alphaOff val="0"/>
                <a:tint val="100000"/>
                <a:shade val="90000"/>
                <a:satMod val="130000"/>
              </a:schemeClr>
            </a:gs>
            <a:gs pos="100000">
              <a:schemeClr val="accent2">
                <a:hueOff val="953895"/>
                <a:satOff val="-21764"/>
                <a:lumOff val="803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Modeling Gym environment with a RL network (AC or PPO)</a:t>
          </a:r>
          <a:endParaRPr lang="en-US" sz="1900" kern="1200"/>
        </a:p>
      </dsp:txBody>
      <dsp:txXfrm>
        <a:off x="36845" y="2484412"/>
        <a:ext cx="6723985" cy="681087"/>
      </dsp:txXfrm>
    </dsp:sp>
    <dsp:sp modelId="{240C9466-048C-4A5F-B620-B394E635DF25}">
      <dsp:nvSpPr>
        <dsp:cNvPr id="0" name=""/>
        <dsp:cNvSpPr/>
      </dsp:nvSpPr>
      <dsp:spPr>
        <a:xfrm>
          <a:off x="0" y="3257064"/>
          <a:ext cx="6797675" cy="754777"/>
        </a:xfrm>
        <a:prstGeom prst="roundRect">
          <a:avLst/>
        </a:prstGeom>
        <a:gradFill rotWithShape="0">
          <a:gsLst>
            <a:gs pos="0">
              <a:schemeClr val="accent2">
                <a:hueOff val="1271860"/>
                <a:satOff val="-29019"/>
                <a:lumOff val="10719"/>
                <a:alphaOff val="0"/>
                <a:shade val="85000"/>
                <a:satMod val="130000"/>
              </a:schemeClr>
            </a:gs>
            <a:gs pos="34000">
              <a:schemeClr val="accent2">
                <a:hueOff val="1271860"/>
                <a:satOff val="-29019"/>
                <a:lumOff val="10719"/>
                <a:alphaOff val="0"/>
                <a:shade val="87000"/>
                <a:satMod val="125000"/>
              </a:schemeClr>
            </a:gs>
            <a:gs pos="70000">
              <a:schemeClr val="accent2">
                <a:hueOff val="1271860"/>
                <a:satOff val="-29019"/>
                <a:lumOff val="10719"/>
                <a:alphaOff val="0"/>
                <a:tint val="100000"/>
                <a:shade val="90000"/>
                <a:satMod val="130000"/>
              </a:schemeClr>
            </a:gs>
            <a:gs pos="100000">
              <a:schemeClr val="accent2">
                <a:hueOff val="1271860"/>
                <a:satOff val="-29019"/>
                <a:lumOff val="1071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Designing Reward Function </a:t>
          </a:r>
          <a:endParaRPr lang="en-US" sz="1900" kern="1200"/>
        </a:p>
      </dsp:txBody>
      <dsp:txXfrm>
        <a:off x="36845" y="3293909"/>
        <a:ext cx="6723985" cy="681087"/>
      </dsp:txXfrm>
    </dsp:sp>
    <dsp:sp modelId="{3264E8C0-C9B3-4A5F-9EC0-376E1327DEDF}">
      <dsp:nvSpPr>
        <dsp:cNvPr id="0" name=""/>
        <dsp:cNvSpPr/>
      </dsp:nvSpPr>
      <dsp:spPr>
        <a:xfrm>
          <a:off x="0" y="4066562"/>
          <a:ext cx="6797675" cy="754777"/>
        </a:xfrm>
        <a:prstGeom prst="roundRect">
          <a:avLst/>
        </a:prstGeom>
        <a:gradFill rotWithShape="0">
          <a:gsLst>
            <a:gs pos="0">
              <a:schemeClr val="accent2">
                <a:hueOff val="1589824"/>
                <a:satOff val="-36273"/>
                <a:lumOff val="13399"/>
                <a:alphaOff val="0"/>
                <a:shade val="85000"/>
                <a:satMod val="130000"/>
              </a:schemeClr>
            </a:gs>
            <a:gs pos="34000">
              <a:schemeClr val="accent2">
                <a:hueOff val="1589824"/>
                <a:satOff val="-36273"/>
                <a:lumOff val="13399"/>
                <a:alphaOff val="0"/>
                <a:shade val="87000"/>
                <a:satMod val="125000"/>
              </a:schemeClr>
            </a:gs>
            <a:gs pos="70000">
              <a:schemeClr val="accent2">
                <a:hueOff val="1589824"/>
                <a:satOff val="-36273"/>
                <a:lumOff val="13399"/>
                <a:alphaOff val="0"/>
                <a:tint val="100000"/>
                <a:shade val="90000"/>
                <a:satMod val="130000"/>
              </a:schemeClr>
            </a:gs>
            <a:gs pos="100000">
              <a:schemeClr val="accent2">
                <a:hueOff val="1589824"/>
                <a:satOff val="-36273"/>
                <a:lumOff val="1339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Training Vision network for RL</a:t>
          </a:r>
          <a:endParaRPr lang="en-US" sz="1900" kern="1200"/>
        </a:p>
      </dsp:txBody>
      <dsp:txXfrm>
        <a:off x="36845" y="4103407"/>
        <a:ext cx="6723985" cy="681087"/>
      </dsp:txXfrm>
    </dsp:sp>
    <dsp:sp modelId="{9932974A-9735-4486-A620-63B2F91F4D1B}">
      <dsp:nvSpPr>
        <dsp:cNvPr id="0" name=""/>
        <dsp:cNvSpPr/>
      </dsp:nvSpPr>
      <dsp:spPr>
        <a:xfrm>
          <a:off x="0" y="4876060"/>
          <a:ext cx="6797675" cy="754777"/>
        </a:xfrm>
        <a:prstGeom prst="roundRect">
          <a:avLst/>
        </a:prstGeom>
        <a:gradFill rotWithShape="0">
          <a:gsLst>
            <a:gs pos="0">
              <a:schemeClr val="accent2">
                <a:hueOff val="1907789"/>
                <a:satOff val="-43528"/>
                <a:lumOff val="16079"/>
                <a:alphaOff val="0"/>
                <a:shade val="85000"/>
                <a:satMod val="130000"/>
              </a:schemeClr>
            </a:gs>
            <a:gs pos="34000">
              <a:schemeClr val="accent2">
                <a:hueOff val="1907789"/>
                <a:satOff val="-43528"/>
                <a:lumOff val="16079"/>
                <a:alphaOff val="0"/>
                <a:shade val="87000"/>
                <a:satMod val="125000"/>
              </a:schemeClr>
            </a:gs>
            <a:gs pos="70000">
              <a:schemeClr val="accent2">
                <a:hueOff val="1907789"/>
                <a:satOff val="-43528"/>
                <a:lumOff val="16079"/>
                <a:alphaOff val="0"/>
                <a:tint val="100000"/>
                <a:shade val="90000"/>
                <a:satMod val="130000"/>
              </a:schemeClr>
            </a:gs>
            <a:gs pos="100000">
              <a:schemeClr val="accent2">
                <a:hueOff val="1907789"/>
                <a:satOff val="-43528"/>
                <a:lumOff val="1607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kern="1200"/>
            <a:t>Training end-to-end CV-RL pipeline</a:t>
          </a:r>
          <a:endParaRPr lang="en-US" sz="1900" kern="1200"/>
        </a:p>
      </dsp:txBody>
      <dsp:txXfrm>
        <a:off x="36845" y="4912905"/>
        <a:ext cx="6723985" cy="68108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dirty="0"/>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p>
            <a:fld id="{5A069CB8-F204-4D06-B913-C5A26A89888A}"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767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0B6E300-0A13-4A81-945A-7333C271A069}"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113281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4671962-1EA4-46E7-BCB0-F36CE46D1A59}"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941180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30BB376-B19C-488D-ABEB-03C7E6E9E3E0}"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extLst>
      <p:ext uri="{BB962C8B-B14F-4D97-AF65-F5344CB8AC3E}">
        <p14:creationId xmlns:p14="http://schemas.microsoft.com/office/powerpoint/2010/main" val="2709276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3/11/20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3351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dirty="0"/>
              <a:t>Click to edit Master title style</a:t>
            </a:r>
          </a:p>
        </p:txBody>
      </p:sp>
      <p:sp>
        <p:nvSpPr>
          <p:cNvPr id="3" name="Content Placeholder 2"/>
          <p:cNvSpPr>
            <a:spLocks noGrp="1"/>
          </p:cNvSpPr>
          <p:nvPr>
            <p:ph sz="half" idx="1"/>
          </p:nvPr>
        </p:nvSpPr>
        <p:spPr>
          <a:xfrm>
            <a:off x="1097278" y="1845734"/>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7D9E2A62-1983-43A1-A163-D8AA46534C80}" type="datetimeFigureOut">
              <a:rPr lang="en-US" dirty="0"/>
              <a:t>3/11/20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030595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dirty="0"/>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98F3E3B-34E3-4345-B2A1-994B83598A9C}" type="datetimeFigureOut">
              <a:rPr lang="en-US" dirty="0"/>
              <a:t>3/11/20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400064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FD816C96-82A1-4D77-8ADA-627AC6FE3D65}" type="datetimeFigureOut">
              <a:rPr lang="en-US" dirty="0"/>
              <a:t>3/11/20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514202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3/11/20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extLst>
      <p:ext uri="{BB962C8B-B14F-4D97-AF65-F5344CB8AC3E}">
        <p14:creationId xmlns:p14="http://schemas.microsoft.com/office/powerpoint/2010/main" val="17392674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3/11/20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extLst>
      <p:ext uri="{BB962C8B-B14F-4D97-AF65-F5344CB8AC3E}">
        <p14:creationId xmlns:p14="http://schemas.microsoft.com/office/powerpoint/2010/main" val="2137634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dirty="0"/>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3/11/20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2563382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3/11/20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9090648"/>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8" Type="http://schemas.openxmlformats.org/officeDocument/2006/relationships/hyperlink" Target="https://devblogs.nvidia.com/author/kzieba/" TargetMode="External"/><Relationship Id="rId3" Type="http://schemas.openxmlformats.org/officeDocument/2006/relationships/hyperlink" Target="https://devblogs.nvidia.com/author/mbojarski/" TargetMode="External"/><Relationship Id="rId7" Type="http://schemas.openxmlformats.org/officeDocument/2006/relationships/hyperlink" Target="https://devblogs.nvidia.com/author/umuller/" TargetMode="External"/><Relationship Id="rId12" Type="http://schemas.openxmlformats.org/officeDocument/2006/relationships/hyperlink" Target="https://medium.com/@jonathan_hui/rl-imitation-learning-ac28116c02fc" TargetMode="External"/><Relationship Id="rId2" Type="http://schemas.openxmlformats.org/officeDocument/2006/relationships/hyperlink" Target="NULL" TargetMode="External"/><Relationship Id="rId1" Type="http://schemas.openxmlformats.org/officeDocument/2006/relationships/slideLayout" Target="../slideLayouts/slideLayout2.xml"/><Relationship Id="rId6" Type="http://schemas.openxmlformats.org/officeDocument/2006/relationships/hyperlink" Target="https://devblogs.nvidia.com/author/ljackel/" TargetMode="External"/><Relationship Id="rId11" Type="http://schemas.openxmlformats.org/officeDocument/2006/relationships/hyperlink" Target="http://kevinhughes.ca/blog/tensor-kart" TargetMode="External"/><Relationship Id="rId5" Type="http://schemas.openxmlformats.org/officeDocument/2006/relationships/hyperlink" Target="https://devblogs.nvidia.com/author/bflepp/" TargetMode="External"/><Relationship Id="rId10" Type="http://schemas.openxmlformats.org/officeDocument/2006/relationships/hyperlink" Target="https://devblogs.nvidia.com/deep-learning-self-driving-cars/" TargetMode="External"/><Relationship Id="rId4" Type="http://schemas.openxmlformats.org/officeDocument/2006/relationships/hyperlink" Target="https://devblogs.nvidia.com/author/bfirner/" TargetMode="External"/><Relationship Id="rId9" Type="http://schemas.openxmlformats.org/officeDocument/2006/relationships/hyperlink" Target="https://devblogs.nvidia.com/author/ddeltesta/"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z="7800" dirty="0">
                <a:cs typeface="Calibri Light"/>
              </a:rPr>
              <a:t>CS 599:MARIO KART BOT</a:t>
            </a:r>
          </a:p>
        </p:txBody>
      </p:sp>
      <p:sp>
        <p:nvSpPr>
          <p:cNvPr id="3" name="Subtitle 2"/>
          <p:cNvSpPr>
            <a:spLocks noGrp="1"/>
          </p:cNvSpPr>
          <p:nvPr>
            <p:ph type="subTitle" idx="1"/>
          </p:nvPr>
        </p:nvSpPr>
        <p:spPr>
          <a:xfrm>
            <a:off x="1100051" y="4455621"/>
            <a:ext cx="10058400" cy="692727"/>
          </a:xfrm>
        </p:spPr>
        <p:txBody>
          <a:bodyPr vert="horz" lIns="91440" tIns="45720" rIns="91440" bIns="45720" rtlCol="0" anchor="t">
            <a:normAutofit fontScale="92500" lnSpcReduction="10000"/>
          </a:bodyPr>
          <a:lstStyle/>
          <a:p>
            <a:br>
              <a:rPr lang="en-US" dirty="0"/>
            </a:br>
            <a:endParaRPr lang="en-US" dirty="0"/>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map&#10;&#10;Description automatically generated">
            <a:extLst>
              <a:ext uri="{FF2B5EF4-FFF2-40B4-BE49-F238E27FC236}">
                <a16:creationId xmlns:a16="http://schemas.microsoft.com/office/drawing/2014/main" id="{2B2C5E5F-1887-A241-9EC3-D7DEF477AE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3100" y="1060450"/>
            <a:ext cx="2819400" cy="491490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1C5D8C63-76B8-9044-B3F1-885B7B3535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002" y="971550"/>
            <a:ext cx="2997200" cy="5003800"/>
          </a:xfrm>
          <a:prstGeom prst="rect">
            <a:avLst/>
          </a:prstGeom>
        </p:spPr>
      </p:pic>
      <p:sp>
        <p:nvSpPr>
          <p:cNvPr id="6" name="TextBox 5">
            <a:extLst>
              <a:ext uri="{FF2B5EF4-FFF2-40B4-BE49-F238E27FC236}">
                <a16:creationId xmlns:a16="http://schemas.microsoft.com/office/drawing/2014/main" id="{D14B7FD3-A58F-F046-B88B-49CA30124339}"/>
              </a:ext>
            </a:extLst>
          </p:cNvPr>
          <p:cNvSpPr txBox="1"/>
          <p:nvPr/>
        </p:nvSpPr>
        <p:spPr>
          <a:xfrm>
            <a:off x="5109882" y="376517"/>
            <a:ext cx="927049" cy="369332"/>
          </a:xfrm>
          <a:prstGeom prst="rect">
            <a:avLst/>
          </a:prstGeom>
          <a:noFill/>
        </p:spPr>
        <p:txBody>
          <a:bodyPr wrap="none" rtlCol="0">
            <a:spAutoFit/>
          </a:bodyPr>
          <a:lstStyle/>
          <a:p>
            <a:r>
              <a:rPr lang="en-US" dirty="0"/>
              <a:t>Training</a:t>
            </a:r>
          </a:p>
        </p:txBody>
      </p:sp>
    </p:spTree>
    <p:extLst>
      <p:ext uri="{BB962C8B-B14F-4D97-AF65-F5344CB8AC3E}">
        <p14:creationId xmlns:p14="http://schemas.microsoft.com/office/powerpoint/2010/main" val="1733747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1B8DF-1BF7-4E09-9691-F5D30C20071A}"/>
              </a:ext>
            </a:extLst>
          </p:cNvPr>
          <p:cNvSpPr>
            <a:spLocks noGrp="1"/>
          </p:cNvSpPr>
          <p:nvPr>
            <p:ph type="title"/>
          </p:nvPr>
        </p:nvSpPr>
        <p:spPr/>
        <p:txBody>
          <a:bodyPr/>
          <a:lstStyle/>
          <a:p>
            <a:r>
              <a:rPr lang="en-GB" dirty="0">
                <a:cs typeface="Calibri Light"/>
              </a:rPr>
              <a:t>Future Work- RL based Agent</a:t>
            </a:r>
            <a:endParaRPr lang="en-GB" dirty="0"/>
          </a:p>
        </p:txBody>
      </p:sp>
      <p:sp>
        <p:nvSpPr>
          <p:cNvPr id="3" name="Content Placeholder 2">
            <a:extLst>
              <a:ext uri="{FF2B5EF4-FFF2-40B4-BE49-F238E27FC236}">
                <a16:creationId xmlns:a16="http://schemas.microsoft.com/office/drawing/2014/main" id="{A353D0D8-659B-44C2-AA8F-20F42B9BE15F}"/>
              </a:ext>
            </a:extLst>
          </p:cNvPr>
          <p:cNvSpPr>
            <a:spLocks noGrp="1"/>
          </p:cNvSpPr>
          <p:nvPr>
            <p:ph idx="1"/>
          </p:nvPr>
        </p:nvSpPr>
        <p:spPr>
          <a:xfrm>
            <a:off x="1069571" y="1970424"/>
            <a:ext cx="10058400" cy="4023360"/>
          </a:xfrm>
        </p:spPr>
        <p:txBody>
          <a:bodyPr vert="horz" lIns="0" tIns="45720" rIns="0" bIns="45720" rtlCol="0" anchor="ctr">
            <a:normAutofit/>
          </a:bodyPr>
          <a:lstStyle/>
          <a:p>
            <a:pPr algn="just">
              <a:buFont typeface="Arial" panose="020F0502020204030204" pitchFamily="34" charset="0"/>
              <a:buChar char="•"/>
            </a:pPr>
            <a:r>
              <a:rPr lang="en-GB" dirty="0">
                <a:ea typeface="+mn-lt"/>
                <a:cs typeface="+mn-lt"/>
              </a:rPr>
              <a:t>The objective of this project is to develop a game playing agent for Super Mario Kart using different Machine Learning techniques. </a:t>
            </a:r>
            <a:endParaRPr lang="en-GB" dirty="0">
              <a:cs typeface="Calibri"/>
            </a:endParaRPr>
          </a:p>
          <a:p>
            <a:pPr algn="just">
              <a:buFont typeface="Arial" panose="020F0502020204030204" pitchFamily="34" charset="0"/>
              <a:buChar char="•"/>
            </a:pPr>
            <a:r>
              <a:rPr lang="en-GB" dirty="0">
                <a:ea typeface="+mn-lt"/>
                <a:cs typeface="+mn-lt"/>
              </a:rPr>
              <a:t>Convolutional Neural Networks and Reinforcement Learning techniques will be used to build an agent that will be able to navigate through certain tracks in the game and use the special powers provided to the characters to eventually win the race.</a:t>
            </a:r>
            <a:endParaRPr lang="en-GB" dirty="0">
              <a:cs typeface="Calibri" panose="020F0502020204030204"/>
            </a:endParaRPr>
          </a:p>
          <a:p>
            <a:pPr algn="just">
              <a:buFont typeface="Arial" panose="020F0502020204030204" pitchFamily="34" charset="0"/>
              <a:buChar char="•"/>
            </a:pPr>
            <a:r>
              <a:rPr lang="en-GB" dirty="0">
                <a:ea typeface="+mn-lt"/>
                <a:cs typeface="+mn-lt"/>
              </a:rPr>
              <a:t>CNN by itself is well equipped to navigate through tracks efficiently. The use of RL comes handy to provide the agent capabilities to use the power ups available to the characters at “appropriate” moments to win the race.</a:t>
            </a:r>
            <a:endParaRPr lang="en-GB" dirty="0">
              <a:cs typeface="Calibri"/>
            </a:endParaRPr>
          </a:p>
          <a:p>
            <a:endParaRPr lang="en-GB" dirty="0">
              <a:cs typeface="Calibri"/>
            </a:endParaRPr>
          </a:p>
        </p:txBody>
      </p:sp>
    </p:spTree>
    <p:extLst>
      <p:ext uri="{BB962C8B-B14F-4D97-AF65-F5344CB8AC3E}">
        <p14:creationId xmlns:p14="http://schemas.microsoft.com/office/powerpoint/2010/main" val="2585124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3529AFD-5A84-4419-9390-0E9584F3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1FFD9C4-5E6D-4E44-8CCD-24EF7B6FF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1EB0B71-0141-438A-9032-BAF417478CC9}"/>
              </a:ext>
            </a:extLst>
          </p:cNvPr>
          <p:cNvSpPr>
            <a:spLocks noGrp="1"/>
          </p:cNvSpPr>
          <p:nvPr>
            <p:ph type="title"/>
          </p:nvPr>
        </p:nvSpPr>
        <p:spPr>
          <a:xfrm>
            <a:off x="492370" y="516835"/>
            <a:ext cx="3084844" cy="5772840"/>
          </a:xfrm>
        </p:spPr>
        <p:txBody>
          <a:bodyPr anchor="ctr">
            <a:normAutofit/>
          </a:bodyPr>
          <a:lstStyle/>
          <a:p>
            <a:pPr algn="ctr"/>
            <a:r>
              <a:rPr lang="en-GB" sz="3600">
                <a:solidFill>
                  <a:srgbClr val="FFFFFF"/>
                </a:solidFill>
                <a:cs typeface="Calibri Light"/>
              </a:rPr>
              <a:t>To DO</a:t>
            </a:r>
          </a:p>
        </p:txBody>
      </p:sp>
      <p:sp>
        <p:nvSpPr>
          <p:cNvPr id="25" name="Rectangle 24">
            <a:extLst>
              <a:ext uri="{FF2B5EF4-FFF2-40B4-BE49-F238E27FC236}">
                <a16:creationId xmlns:a16="http://schemas.microsoft.com/office/drawing/2014/main" id="{6B3B2DB5-1B01-4A7A-B79B-E180757E61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16" name="Content Placeholder 2">
            <a:extLst>
              <a:ext uri="{FF2B5EF4-FFF2-40B4-BE49-F238E27FC236}">
                <a16:creationId xmlns:a16="http://schemas.microsoft.com/office/drawing/2014/main" id="{2D1C70EA-C97C-45B2-A485-7419F0C0A04E}"/>
              </a:ext>
            </a:extLst>
          </p:cNvPr>
          <p:cNvGraphicFramePr>
            <a:graphicFrameLocks noGrp="1"/>
          </p:cNvGraphicFramePr>
          <p:nvPr>
            <p:ph idx="1"/>
            <p:extLst>
              <p:ext uri="{D42A27DB-BD31-4B8C-83A1-F6EECF244321}">
                <p14:modId xmlns:p14="http://schemas.microsoft.com/office/powerpoint/2010/main" val="1357286792"/>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91183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84D30ED-279F-49A9-B40F-55243E83B32F}"/>
              </a:ext>
            </a:extLst>
          </p:cNvPr>
          <p:cNvSpPr>
            <a:spLocks noGrp="1"/>
          </p:cNvSpPr>
          <p:nvPr>
            <p:ph type="title"/>
          </p:nvPr>
        </p:nvSpPr>
        <p:spPr>
          <a:xfrm>
            <a:off x="492370" y="605896"/>
            <a:ext cx="3084844" cy="5646208"/>
          </a:xfrm>
        </p:spPr>
        <p:txBody>
          <a:bodyPr anchor="ctr">
            <a:normAutofit/>
          </a:bodyPr>
          <a:lstStyle/>
          <a:p>
            <a:r>
              <a:rPr lang="en-GB" sz="3600">
                <a:solidFill>
                  <a:srgbClr val="FFFFFF"/>
                </a:solidFill>
                <a:cs typeface="Calibri Light"/>
              </a:rPr>
              <a:t>References</a:t>
            </a:r>
            <a:endParaRPr lang="en-GB" sz="3600">
              <a:solidFill>
                <a:srgbClr val="FFFFFF"/>
              </a:solidFill>
            </a:endParaRPr>
          </a:p>
        </p:txBody>
      </p:sp>
      <p:sp>
        <p:nvSpPr>
          <p:cNvPr id="28" name="Rectangle 27">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E4781558-804E-4B1D-A596-FC016F28AC0C}"/>
              </a:ext>
            </a:extLst>
          </p:cNvPr>
          <p:cNvSpPr>
            <a:spLocks noGrp="1"/>
          </p:cNvSpPr>
          <p:nvPr>
            <p:ph idx="1"/>
          </p:nvPr>
        </p:nvSpPr>
        <p:spPr>
          <a:xfrm>
            <a:off x="4742016" y="605896"/>
            <a:ext cx="6413663" cy="5646208"/>
          </a:xfrm>
        </p:spPr>
        <p:txBody>
          <a:bodyPr vert="horz" lIns="0" tIns="45720" rIns="0" bIns="45720" rtlCol="0" anchor="ctr">
            <a:normAutofit/>
          </a:bodyPr>
          <a:lstStyle/>
          <a:p>
            <a:r>
              <a:rPr lang="en-GB" sz="1100">
                <a:ea typeface="+mn-lt"/>
                <a:cs typeface="+mn-lt"/>
              </a:rPr>
              <a:t>S. Schaal. Is imitation learning the route to humanoid robots? Trends in cognitive sciences, 3(6):233–242, 1999.</a:t>
            </a:r>
            <a:endParaRPr lang="en-GB" sz="1100">
              <a:cs typeface="Calibri" panose="020F0502020204030204"/>
            </a:endParaRPr>
          </a:p>
          <a:p>
            <a:r>
              <a:rPr lang="en-GB" sz="1100">
                <a:ea typeface="+mn-lt"/>
                <a:cs typeface="+mn-lt"/>
              </a:rPr>
              <a:t>Harrison Ho, Varun Ramesh, Eduardo Torres Montano˜  NeuralKart: A Real-Time Mario Kart 64 AI</a:t>
            </a:r>
            <a:endParaRPr lang="en-GB" sz="1100"/>
          </a:p>
          <a:p>
            <a:r>
              <a:rPr lang="en-GB" sz="1100">
                <a:ea typeface="+mn-lt"/>
                <a:cs typeface="+mn-lt"/>
              </a:rPr>
              <a:t>S. Ross, G. J. Gordon, and D. Bagnell. A reduction of imitation learning and structured prediction to no-regret online learning. In AISTATS, volume 1, page 6, 2011.</a:t>
            </a:r>
            <a:endParaRPr lang="en-GB" sz="1100"/>
          </a:p>
          <a:p>
            <a:r>
              <a:rPr lang="en-GB" sz="1100">
                <a:ea typeface="+mn-lt"/>
                <a:cs typeface="+mn-lt"/>
              </a:rPr>
              <a:t>M. G. Bellemare, Y. Naddaf, J. Veness, and M. Bowling. The arcade learning environment: An evaluation platform for general agents. Journal of Artificial Intelligence Research, 47:253–279, 06 2013.</a:t>
            </a:r>
            <a:endParaRPr lang="en-GB" sz="1100"/>
          </a:p>
          <a:p>
            <a:r>
              <a:rPr lang="en-GB" sz="1100">
                <a:ea typeface="+mn-lt"/>
                <a:cs typeface="+mn-lt"/>
              </a:rPr>
              <a:t>What we’re driving at. </a:t>
            </a:r>
            <a:r>
              <a:rPr lang="en-GB" sz="1100">
                <a:ea typeface="+mn-lt"/>
                <a:cs typeface="+mn-lt"/>
                <a:hlinkClick r:id="rId2" invalidUrl="https://"/>
              </a:rPr>
              <a:t>https://</a:t>
            </a:r>
            <a:r>
              <a:rPr lang="en-GB" sz="1100">
                <a:ea typeface="+mn-lt"/>
                <a:cs typeface="+mn-lt"/>
              </a:rPr>
              <a:t> googleblog.blogspot.com/2010/10/ what-were-driving-at.html. Accessed: 2017-06- 12.</a:t>
            </a:r>
            <a:endParaRPr lang="en-GB" sz="1100"/>
          </a:p>
          <a:p>
            <a:r>
              <a:rPr lang="en-GB" sz="1100">
                <a:ea typeface="+mn-lt"/>
                <a:cs typeface="+mn-lt"/>
              </a:rPr>
              <a:t>J. Levinson, J. Askeland, J. Becker, J. Dolson, D. Held, S. Kammel, J. Z. Kolter, D. Langer, O. Pink, V. Pratt, M. Sokolsky, G. Stanek, D. Stavens, A. Teichman, M. Werling, and S. Thrun. Towards fully autonomous driving: systems and algorithms. In Intelligent Vehicles Symposium (IV), 2011 IEEE, 2011.</a:t>
            </a:r>
            <a:endParaRPr lang="en-GB" sz="1100"/>
          </a:p>
          <a:p>
            <a:r>
              <a:rPr lang="en-GB" sz="1100">
                <a:ea typeface="+mn-lt"/>
                <a:cs typeface="+mn-lt"/>
              </a:rPr>
              <a:t>M. Bojarski, D. Del Testa, D. Dworakowski, B. Firner, B. Flepp, P. Goyal, L. D. Jackel, M. Monfort, U. Muller, J. Zhang, et al. End to end learning for self-driving cars. arXiv preprint arXiv:1604.07316, 2016.</a:t>
            </a:r>
            <a:endParaRPr lang="en-GB" sz="1100"/>
          </a:p>
          <a:p>
            <a:r>
              <a:rPr lang="en-GB" sz="1100">
                <a:ea typeface="+mn-lt"/>
                <a:cs typeface="+mn-lt"/>
                <a:hlinkClick r:id="rId3"/>
              </a:rPr>
              <a:t>Mariusz Bojarski</a:t>
            </a:r>
            <a:r>
              <a:rPr lang="en-GB" sz="1100">
                <a:ea typeface="+mn-lt"/>
                <a:cs typeface="+mn-lt"/>
              </a:rPr>
              <a:t>, </a:t>
            </a:r>
            <a:r>
              <a:rPr lang="en-GB" sz="1100">
                <a:ea typeface="+mn-lt"/>
                <a:cs typeface="+mn-lt"/>
                <a:hlinkClick r:id="rId4"/>
              </a:rPr>
              <a:t>Ben Firner</a:t>
            </a:r>
            <a:r>
              <a:rPr lang="en-GB" sz="1100">
                <a:ea typeface="+mn-lt"/>
                <a:cs typeface="+mn-lt"/>
              </a:rPr>
              <a:t>, </a:t>
            </a:r>
            <a:r>
              <a:rPr lang="en-GB" sz="1100">
                <a:ea typeface="+mn-lt"/>
                <a:cs typeface="+mn-lt"/>
                <a:hlinkClick r:id="rId5"/>
              </a:rPr>
              <a:t>Beat Flepp</a:t>
            </a:r>
            <a:r>
              <a:rPr lang="en-GB" sz="1100">
                <a:ea typeface="+mn-lt"/>
                <a:cs typeface="+mn-lt"/>
              </a:rPr>
              <a:t>, </a:t>
            </a:r>
            <a:r>
              <a:rPr lang="en-GB" sz="1100">
                <a:ea typeface="+mn-lt"/>
                <a:cs typeface="+mn-lt"/>
                <a:hlinkClick r:id="rId6"/>
              </a:rPr>
              <a:t>Larry Jackel</a:t>
            </a:r>
            <a:r>
              <a:rPr lang="en-GB" sz="1100">
                <a:ea typeface="+mn-lt"/>
                <a:cs typeface="+mn-lt"/>
              </a:rPr>
              <a:t>, </a:t>
            </a:r>
            <a:r>
              <a:rPr lang="en-GB" sz="1100">
                <a:ea typeface="+mn-lt"/>
                <a:cs typeface="+mn-lt"/>
                <a:hlinkClick r:id="rId7"/>
              </a:rPr>
              <a:t>Urs Muller</a:t>
            </a:r>
            <a:r>
              <a:rPr lang="en-GB" sz="1100">
                <a:ea typeface="+mn-lt"/>
                <a:cs typeface="+mn-lt"/>
              </a:rPr>
              <a:t>, </a:t>
            </a:r>
            <a:r>
              <a:rPr lang="en-GB" sz="1100">
                <a:ea typeface="+mn-lt"/>
                <a:cs typeface="+mn-lt"/>
                <a:hlinkClick r:id="rId8"/>
              </a:rPr>
              <a:t>Karol Zieba</a:t>
            </a:r>
            <a:r>
              <a:rPr lang="en-GB" sz="1100">
                <a:ea typeface="+mn-lt"/>
                <a:cs typeface="+mn-lt"/>
              </a:rPr>
              <a:t> and </a:t>
            </a:r>
            <a:r>
              <a:rPr lang="en-GB" sz="1100">
                <a:ea typeface="+mn-lt"/>
                <a:cs typeface="+mn-lt"/>
                <a:hlinkClick r:id="rId9"/>
              </a:rPr>
              <a:t>Davide Del Testa</a:t>
            </a:r>
            <a:r>
              <a:rPr lang="en-GB" sz="1100">
                <a:ea typeface="+mn-lt"/>
                <a:cs typeface="+mn-lt"/>
              </a:rPr>
              <a:t>,</a:t>
            </a:r>
            <a:r>
              <a:rPr lang="en-GB" sz="1100">
                <a:ea typeface="+mn-lt"/>
                <a:cs typeface="+mn-lt"/>
                <a:hlinkClick r:id="rId10"/>
              </a:rPr>
              <a:t> https://devblogs.nvidia.com/deep-learning-self-driving-cars/</a:t>
            </a:r>
            <a:endParaRPr lang="en-GB" sz="1100"/>
          </a:p>
          <a:p>
            <a:r>
              <a:rPr lang="en-GB" sz="1100">
                <a:ea typeface="+mn-lt"/>
                <a:cs typeface="+mn-lt"/>
              </a:rPr>
              <a:t>Tensorkart: self-driving mariokart with tensorflow. </a:t>
            </a:r>
            <a:r>
              <a:rPr lang="en-GB" sz="1100">
                <a:ea typeface="+mn-lt"/>
                <a:cs typeface="+mn-lt"/>
                <a:hlinkClick r:id="rId11"/>
              </a:rPr>
              <a:t>http://kevinhughes.ca/blog/tensor-kart</a:t>
            </a:r>
            <a:r>
              <a:rPr lang="en-GB" sz="1100">
                <a:ea typeface="+mn-lt"/>
                <a:cs typeface="+mn-lt"/>
              </a:rPr>
              <a:t>. Accessed: 2017-05-01.</a:t>
            </a:r>
            <a:endParaRPr lang="en-GB" sz="1100"/>
          </a:p>
          <a:p>
            <a:r>
              <a:rPr lang="en-GB" sz="1100">
                <a:ea typeface="+mn-lt"/>
                <a:cs typeface="+mn-lt"/>
                <a:hlinkClick r:id="rId12"/>
              </a:rPr>
              <a:t>https://medium.com/@jonathan_hui/rl-imitation-learning-ac28116c02fc</a:t>
            </a:r>
            <a:endParaRPr lang="en-GB" sz="1100"/>
          </a:p>
          <a:p>
            <a:endParaRPr lang="en-GB" sz="1100">
              <a:cs typeface="Calibri"/>
            </a:endParaRPr>
          </a:p>
          <a:p>
            <a:endParaRPr lang="en-GB" sz="1100">
              <a:cs typeface="Calibri"/>
            </a:endParaRPr>
          </a:p>
        </p:txBody>
      </p:sp>
    </p:spTree>
    <p:extLst>
      <p:ext uri="{BB962C8B-B14F-4D97-AF65-F5344CB8AC3E}">
        <p14:creationId xmlns:p14="http://schemas.microsoft.com/office/powerpoint/2010/main" val="3258082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887EC64-DACC-4108-9FAB-6E288FBC20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8F05C4A0-68A2-4496-87A5-5478E32747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77E041E6-AC36-4409-B797-2FE54253E62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F6C78-2A36-44B2-A7E2-7775D51B3CE4}"/>
              </a:ext>
            </a:extLst>
          </p:cNvPr>
          <p:cNvSpPr>
            <a:spLocks noGrp="1"/>
          </p:cNvSpPr>
          <p:nvPr>
            <p:ph type="title"/>
          </p:nvPr>
        </p:nvSpPr>
        <p:spPr>
          <a:xfrm>
            <a:off x="1097280" y="758952"/>
            <a:ext cx="10058400" cy="3892168"/>
          </a:xfrm>
        </p:spPr>
        <p:txBody>
          <a:bodyPr vert="horz" lIns="91440" tIns="45720" rIns="91440" bIns="45720" rtlCol="0" anchor="b">
            <a:normAutofit/>
          </a:bodyPr>
          <a:lstStyle/>
          <a:p>
            <a:r>
              <a:rPr lang="en-US" sz="8000">
                <a:solidFill>
                  <a:schemeClr val="tx1">
                    <a:lumMod val="85000"/>
                    <a:lumOff val="15000"/>
                  </a:schemeClr>
                </a:solidFill>
              </a:rPr>
              <a:t>THANK YOU!</a:t>
            </a:r>
          </a:p>
        </p:txBody>
      </p:sp>
      <p:sp>
        <p:nvSpPr>
          <p:cNvPr id="15" name="Rectangle 14">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179171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BB1B7F9-D3A0-4563-954C-53CCA2CBDCF3}"/>
              </a:ext>
            </a:extLst>
          </p:cNvPr>
          <p:cNvSpPr>
            <a:spLocks noGrp="1"/>
          </p:cNvSpPr>
          <p:nvPr>
            <p:ph type="title"/>
          </p:nvPr>
        </p:nvSpPr>
        <p:spPr>
          <a:xfrm>
            <a:off x="492370" y="605896"/>
            <a:ext cx="3084844" cy="5646208"/>
          </a:xfrm>
        </p:spPr>
        <p:txBody>
          <a:bodyPr anchor="ctr">
            <a:normAutofit/>
          </a:bodyPr>
          <a:lstStyle/>
          <a:p>
            <a:pPr algn="ctr"/>
            <a:r>
              <a:rPr lang="en-GB" sz="3600">
                <a:solidFill>
                  <a:srgbClr val="FFFFFF"/>
                </a:solidFill>
                <a:cs typeface="Calibri Light"/>
              </a:rPr>
              <a:t>Objective</a:t>
            </a:r>
            <a:endParaRPr lang="en-US" sz="3600">
              <a:solidFill>
                <a:srgbClr val="FFFFFF"/>
              </a:solidFill>
              <a:cs typeface="Calibri Light" panose="020F0302020204030204"/>
            </a:endParaRPr>
          </a:p>
        </p:txBody>
      </p:sp>
      <p:sp>
        <p:nvSpPr>
          <p:cNvPr id="15"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55B6F12-993E-4C47-871E-F2CD3AD0AC2E}"/>
              </a:ext>
            </a:extLst>
          </p:cNvPr>
          <p:cNvSpPr>
            <a:spLocks noGrp="1"/>
          </p:cNvSpPr>
          <p:nvPr>
            <p:ph idx="1"/>
          </p:nvPr>
        </p:nvSpPr>
        <p:spPr>
          <a:xfrm>
            <a:off x="4742016" y="605896"/>
            <a:ext cx="6413663" cy="5646208"/>
          </a:xfrm>
        </p:spPr>
        <p:txBody>
          <a:bodyPr vert="horz" lIns="0" tIns="45720" rIns="0" bIns="45720" rtlCol="0" anchor="ctr">
            <a:normAutofit/>
          </a:bodyPr>
          <a:lstStyle/>
          <a:p>
            <a:pPr>
              <a:buFont typeface="Arial" panose="020F0502020204030204" pitchFamily="34" charset="0"/>
              <a:buChar char="•"/>
            </a:pPr>
            <a:endParaRPr lang="en-GB" sz="2400" dirty="0">
              <a:cs typeface="Calibri" panose="020F0502020204030204"/>
            </a:endParaRPr>
          </a:p>
          <a:p>
            <a:pPr marL="0" indent="0">
              <a:buNone/>
            </a:pPr>
            <a:r>
              <a:rPr lang="en-GB" sz="2400" dirty="0">
                <a:cs typeface="Calibri" panose="020F0502020204030204"/>
              </a:rPr>
              <a:t>Convolutional Neural Networks and Reinforcement Learning techniques will be used to build an agent that will be able to navigate through certain tracks in the game and use the special powers provided to the characters to eventually win the race.</a:t>
            </a:r>
            <a:endParaRPr lang="en-GB" sz="2400">
              <a:cs typeface="Calibri" panose="020F0502020204030204"/>
            </a:endParaRPr>
          </a:p>
          <a:p>
            <a:pPr marL="0" indent="0">
              <a:buNone/>
            </a:pPr>
            <a:endParaRPr lang="en-GB">
              <a:cs typeface="Calibri" panose="020F0502020204030204"/>
            </a:endParaRPr>
          </a:p>
          <a:p>
            <a:endParaRPr lang="en-GB" dirty="0">
              <a:cs typeface="Calibri" panose="020F0502020204030204"/>
            </a:endParaRPr>
          </a:p>
        </p:txBody>
      </p:sp>
    </p:spTree>
    <p:extLst>
      <p:ext uri="{BB962C8B-B14F-4D97-AF65-F5344CB8AC3E}">
        <p14:creationId xmlns:p14="http://schemas.microsoft.com/office/powerpoint/2010/main" val="19598582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83477320-2176-43A7-964D-F98AFECB20F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BF30776-1347-4794-8D26-1C6CFED5BA65}"/>
              </a:ext>
            </a:extLst>
          </p:cNvPr>
          <p:cNvSpPr>
            <a:spLocks noGrp="1"/>
          </p:cNvSpPr>
          <p:nvPr>
            <p:ph type="title"/>
          </p:nvPr>
        </p:nvSpPr>
        <p:spPr>
          <a:xfrm>
            <a:off x="1097280" y="286603"/>
            <a:ext cx="10058400" cy="1450757"/>
          </a:xfrm>
        </p:spPr>
        <p:txBody>
          <a:bodyPr>
            <a:normAutofit/>
          </a:bodyPr>
          <a:lstStyle/>
          <a:p>
            <a:r>
              <a:rPr lang="en-GB">
                <a:solidFill>
                  <a:schemeClr val="tx1"/>
                </a:solidFill>
                <a:cs typeface="Calibri Light"/>
              </a:rPr>
              <a:t>SUPER MARIO KART</a:t>
            </a:r>
            <a:endParaRPr lang="en-GB">
              <a:solidFill>
                <a:schemeClr val="tx1"/>
              </a:solidFill>
            </a:endParaRPr>
          </a:p>
        </p:txBody>
      </p:sp>
      <p:sp>
        <p:nvSpPr>
          <p:cNvPr id="11" name="Content Placeholder 10">
            <a:extLst>
              <a:ext uri="{FF2B5EF4-FFF2-40B4-BE49-F238E27FC236}">
                <a16:creationId xmlns:a16="http://schemas.microsoft.com/office/drawing/2014/main" id="{FF5AF5E5-EB47-4385-B225-B3F6629BB4BD}"/>
              </a:ext>
            </a:extLst>
          </p:cNvPr>
          <p:cNvSpPr>
            <a:spLocks noGrp="1"/>
          </p:cNvSpPr>
          <p:nvPr>
            <p:ph idx="1"/>
          </p:nvPr>
        </p:nvSpPr>
        <p:spPr>
          <a:xfrm>
            <a:off x="1097280" y="1845734"/>
            <a:ext cx="10058400" cy="4023360"/>
          </a:xfrm>
        </p:spPr>
        <p:txBody>
          <a:bodyPr vert="horz" lIns="0" tIns="45720" rIns="0" bIns="45720" rtlCol="0" anchor="t">
            <a:normAutofit/>
          </a:bodyPr>
          <a:lstStyle/>
          <a:p>
            <a:pPr marL="285750" indent="-285750">
              <a:buFont typeface="Arial,Sans-Serif" panose="020F0502020204030204" pitchFamily="34" charset="0"/>
              <a:buChar char="•"/>
            </a:pPr>
            <a:endParaRPr lang="en-GB" dirty="0">
              <a:solidFill>
                <a:schemeClr val="tx1"/>
              </a:solidFill>
              <a:cs typeface="Calibri"/>
            </a:endParaRPr>
          </a:p>
          <a:p>
            <a:pPr marL="285750" indent="-285750">
              <a:buFont typeface="Arial,Sans-Serif" panose="020F0502020204030204" pitchFamily="34" charset="0"/>
              <a:buChar char="•"/>
            </a:pPr>
            <a:endParaRPr lang="en-GB" dirty="0">
              <a:solidFill>
                <a:schemeClr val="tx1"/>
              </a:solidFill>
              <a:cs typeface="Calibri"/>
            </a:endParaRPr>
          </a:p>
        </p:txBody>
      </p:sp>
      <p:sp>
        <p:nvSpPr>
          <p:cNvPr id="19" name="Rectangle 18">
            <a:extLst>
              <a:ext uri="{FF2B5EF4-FFF2-40B4-BE49-F238E27FC236}">
                <a16:creationId xmlns:a16="http://schemas.microsoft.com/office/drawing/2014/main" id="{F0023454-C8F8-4D6E-8537-CCFD0CA394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7E074050-0E37-4F72-95BE-2439FAD04B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342DCC94-C97C-4960-A620-12AC61315597}"/>
              </a:ext>
            </a:extLst>
          </p:cNvPr>
          <p:cNvSpPr txBox="1"/>
          <p:nvPr/>
        </p:nvSpPr>
        <p:spPr>
          <a:xfrm>
            <a:off x="1137085" y="2349559"/>
            <a:ext cx="536292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3600">
                <a:cs typeface="Calibri"/>
              </a:rPr>
              <a:t>Racing Game</a:t>
            </a:r>
            <a:endParaRPr lang="en-GB" sz="3600" dirty="0">
              <a:cs typeface="Calibri"/>
            </a:endParaRPr>
          </a:p>
          <a:p>
            <a:pPr marL="285750" indent="-285750">
              <a:buFont typeface="Arial"/>
              <a:buChar char="•"/>
            </a:pPr>
            <a:r>
              <a:rPr lang="en-GB" sz="3600">
                <a:cs typeface="Calibri"/>
              </a:rPr>
              <a:t>Special power ups during the race</a:t>
            </a:r>
            <a:endParaRPr lang="en-GB" sz="3600" dirty="0">
              <a:cs typeface="Calibri"/>
            </a:endParaRPr>
          </a:p>
          <a:p>
            <a:pPr marL="285750" indent="-285750">
              <a:buFont typeface="Arial"/>
              <a:buChar char="•"/>
            </a:pPr>
            <a:r>
              <a:rPr lang="en-GB" sz="3600">
                <a:cs typeface="Calibri"/>
              </a:rPr>
              <a:t>Multiple characters to choos from</a:t>
            </a:r>
            <a:endParaRPr lang="en-GB" sz="3600" dirty="0">
              <a:cs typeface="Calibri"/>
            </a:endParaRPr>
          </a:p>
          <a:p>
            <a:endParaRPr lang="en-GB" sz="3600" dirty="0">
              <a:cs typeface="Calibri"/>
            </a:endParaRPr>
          </a:p>
        </p:txBody>
      </p:sp>
      <p:pic>
        <p:nvPicPr>
          <p:cNvPr id="5" name="Picture 5" descr="A picture containing indoor, toy, desk, table&#10;&#10;Description generated with very high confidence">
            <a:extLst>
              <a:ext uri="{FF2B5EF4-FFF2-40B4-BE49-F238E27FC236}">
                <a16:creationId xmlns:a16="http://schemas.microsoft.com/office/drawing/2014/main" id="{5C4A9A15-8916-4A89-ADFC-05296EEB1901}"/>
              </a:ext>
            </a:extLst>
          </p:cNvPr>
          <p:cNvPicPr>
            <a:picLocks noChangeAspect="1"/>
          </p:cNvPicPr>
          <p:nvPr/>
        </p:nvPicPr>
        <p:blipFill>
          <a:blip r:embed="rId2"/>
          <a:stretch>
            <a:fillRect/>
          </a:stretch>
        </p:blipFill>
        <p:spPr>
          <a:xfrm>
            <a:off x="6832023" y="2228416"/>
            <a:ext cx="4693227" cy="3260147"/>
          </a:xfrm>
          <a:prstGeom prst="rect">
            <a:avLst/>
          </a:prstGeom>
        </p:spPr>
      </p:pic>
    </p:spTree>
    <p:extLst>
      <p:ext uri="{BB962C8B-B14F-4D97-AF65-F5344CB8AC3E}">
        <p14:creationId xmlns:p14="http://schemas.microsoft.com/office/powerpoint/2010/main" val="285749639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83E2D-6104-4C77-8667-AC91086FBB85}"/>
              </a:ext>
            </a:extLst>
          </p:cNvPr>
          <p:cNvSpPr>
            <a:spLocks noGrp="1"/>
          </p:cNvSpPr>
          <p:nvPr>
            <p:ph type="title"/>
          </p:nvPr>
        </p:nvSpPr>
        <p:spPr>
          <a:xfrm>
            <a:off x="1063908" y="269917"/>
            <a:ext cx="10058400" cy="1450757"/>
          </a:xfrm>
        </p:spPr>
        <p:txBody>
          <a:bodyPr/>
          <a:lstStyle/>
          <a:p>
            <a:r>
              <a:rPr lang="en-GB" dirty="0">
                <a:cs typeface="Calibri Light"/>
              </a:rPr>
              <a:t>Previous Work</a:t>
            </a:r>
          </a:p>
        </p:txBody>
      </p:sp>
      <p:sp>
        <p:nvSpPr>
          <p:cNvPr id="3" name="Content Placeholder 2">
            <a:extLst>
              <a:ext uri="{FF2B5EF4-FFF2-40B4-BE49-F238E27FC236}">
                <a16:creationId xmlns:a16="http://schemas.microsoft.com/office/drawing/2014/main" id="{8A272BE4-3FA2-4948-A998-8E1068AB5FB8}"/>
              </a:ext>
            </a:extLst>
          </p:cNvPr>
          <p:cNvSpPr>
            <a:spLocks noGrp="1"/>
          </p:cNvSpPr>
          <p:nvPr>
            <p:ph idx="1"/>
          </p:nvPr>
        </p:nvSpPr>
        <p:spPr>
          <a:xfrm>
            <a:off x="529244" y="1998134"/>
            <a:ext cx="11471562" cy="4657432"/>
          </a:xfrm>
        </p:spPr>
        <p:txBody>
          <a:bodyPr vert="horz" lIns="0" tIns="45720" rIns="0" bIns="45720" rtlCol="0" anchor="t">
            <a:normAutofit/>
          </a:bodyPr>
          <a:lstStyle/>
          <a:p>
            <a:pPr>
              <a:buFont typeface="Arial" panose="020F0502020204030204" pitchFamily="34" charset="0"/>
              <a:buChar char="•"/>
            </a:pPr>
            <a:endParaRPr lang="en-GB" b="1" dirty="0">
              <a:ea typeface="+mn-lt"/>
              <a:cs typeface="+mn-lt"/>
            </a:endParaRPr>
          </a:p>
          <a:p>
            <a:pPr>
              <a:buFont typeface="Arial" panose="020F0502020204030204" pitchFamily="34" charset="0"/>
              <a:buChar char="•"/>
            </a:pPr>
            <a:r>
              <a:rPr lang="en-GB" b="1" dirty="0">
                <a:ea typeface="+mn-lt"/>
                <a:cs typeface="+mn-lt"/>
              </a:rPr>
              <a:t>Imitation Learning:</a:t>
            </a:r>
            <a:endParaRPr lang="en-GB" b="1" dirty="0">
              <a:cs typeface="Calibri" panose="020F0502020204030204"/>
            </a:endParaRPr>
          </a:p>
          <a:p>
            <a:pPr marL="0" indent="0" algn="just">
              <a:buNone/>
            </a:pPr>
            <a:r>
              <a:rPr lang="en-GB" dirty="0">
                <a:ea typeface="+mn-lt"/>
                <a:cs typeface="+mn-lt"/>
              </a:rPr>
              <a:t>  - Popular technique for training real-time deep learning controllers. </a:t>
            </a:r>
            <a:endParaRPr lang="en-GB" dirty="0">
              <a:cs typeface="Calibri" panose="020F0502020204030204"/>
            </a:endParaRPr>
          </a:p>
          <a:p>
            <a:pPr algn="just"/>
            <a:r>
              <a:rPr lang="en-GB" dirty="0">
                <a:ea typeface="+mn-lt"/>
                <a:cs typeface="+mn-lt"/>
              </a:rPr>
              <a:t>- Form of supervised learning</a:t>
            </a:r>
            <a:endParaRPr lang="en-GB" dirty="0"/>
          </a:p>
          <a:p>
            <a:pPr algn="just"/>
            <a:r>
              <a:rPr lang="en-GB" dirty="0">
                <a:ea typeface="+mn-lt"/>
                <a:cs typeface="+mn-lt"/>
              </a:rPr>
              <a:t>- An expert is recorded performing the task, and observations and resulting actions are recorded at each time-step.</a:t>
            </a:r>
            <a:endParaRPr lang="en-GB" dirty="0"/>
          </a:p>
          <a:p>
            <a:pPr algn="just"/>
            <a:r>
              <a:rPr lang="en-GB" dirty="0">
                <a:ea typeface="+mn-lt"/>
                <a:cs typeface="+mn-lt"/>
              </a:rPr>
              <a:t>- Subject to distribution mismatch problems.</a:t>
            </a:r>
            <a:endParaRPr lang="en-GB" dirty="0"/>
          </a:p>
          <a:p>
            <a:pPr marL="0" indent="0">
              <a:buNone/>
            </a:pPr>
            <a:br>
              <a:rPr lang="en-US" dirty="0"/>
            </a:br>
            <a:endParaRPr lang="en-US" dirty="0">
              <a:cs typeface="Calibri" panose="020F0502020204030204"/>
            </a:endParaRPr>
          </a:p>
        </p:txBody>
      </p:sp>
    </p:spTree>
    <p:extLst>
      <p:ext uri="{BB962C8B-B14F-4D97-AF65-F5344CB8AC3E}">
        <p14:creationId xmlns:p14="http://schemas.microsoft.com/office/powerpoint/2010/main" val="3929561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2FCA-D356-ED4F-BA87-8CF5C9C6D8C3}"/>
              </a:ext>
            </a:extLst>
          </p:cNvPr>
          <p:cNvSpPr>
            <a:spLocks noGrp="1"/>
          </p:cNvSpPr>
          <p:nvPr>
            <p:ph type="title"/>
          </p:nvPr>
        </p:nvSpPr>
        <p:spPr/>
        <p:txBody>
          <a:bodyPr/>
          <a:lstStyle/>
          <a:p>
            <a:r>
              <a:rPr lang="en-GB" dirty="0">
                <a:cs typeface="Calibri Light"/>
              </a:rPr>
              <a:t>Previous Work</a:t>
            </a:r>
            <a:endParaRPr lang="en-US" dirty="0"/>
          </a:p>
        </p:txBody>
      </p:sp>
      <p:sp>
        <p:nvSpPr>
          <p:cNvPr id="3" name="Content Placeholder 2">
            <a:extLst>
              <a:ext uri="{FF2B5EF4-FFF2-40B4-BE49-F238E27FC236}">
                <a16:creationId xmlns:a16="http://schemas.microsoft.com/office/drawing/2014/main" id="{148C588C-5AEB-6443-9F73-2684EEFE48C7}"/>
              </a:ext>
            </a:extLst>
          </p:cNvPr>
          <p:cNvSpPr>
            <a:spLocks noGrp="1"/>
          </p:cNvSpPr>
          <p:nvPr>
            <p:ph idx="1"/>
          </p:nvPr>
        </p:nvSpPr>
        <p:spPr/>
        <p:txBody>
          <a:bodyPr/>
          <a:lstStyle/>
          <a:p>
            <a:pPr>
              <a:buFont typeface="Arial" panose="020F0502020204030204" pitchFamily="34" charset="0"/>
              <a:buChar char="•"/>
            </a:pPr>
            <a:endParaRPr lang="en-GB" b="1" dirty="0">
              <a:ea typeface="+mn-lt"/>
              <a:cs typeface="+mn-lt"/>
            </a:endParaRPr>
          </a:p>
          <a:p>
            <a:pPr>
              <a:buFont typeface="Arial" panose="020F0502020204030204" pitchFamily="34" charset="0"/>
              <a:buChar char="•"/>
            </a:pPr>
            <a:r>
              <a:rPr lang="en-GB" b="1" dirty="0">
                <a:ea typeface="+mn-lt"/>
                <a:cs typeface="+mn-lt"/>
              </a:rPr>
              <a:t>Reinforcement Learning</a:t>
            </a:r>
            <a:endParaRPr lang="en-GB" b="1" dirty="0">
              <a:cs typeface="Calibri" panose="020F0502020204030204"/>
            </a:endParaRPr>
          </a:p>
          <a:p>
            <a:r>
              <a:rPr lang="en-GB" dirty="0">
                <a:ea typeface="+mn-lt"/>
                <a:cs typeface="+mn-lt"/>
              </a:rPr>
              <a:t>- Reinforcement learning requires no human input at all.</a:t>
            </a:r>
            <a:endParaRPr lang="en-GB" dirty="0"/>
          </a:p>
          <a:p>
            <a:r>
              <a:rPr lang="en-GB" dirty="0">
                <a:ea typeface="+mn-lt"/>
                <a:cs typeface="+mn-lt"/>
              </a:rPr>
              <a:t>- AI repeatedly tries to execute runs, some of which will be more successful than others.</a:t>
            </a:r>
            <a:endParaRPr lang="en-GB" dirty="0"/>
          </a:p>
          <a:p>
            <a:r>
              <a:rPr lang="en-GB" dirty="0">
                <a:ea typeface="+mn-lt"/>
                <a:cs typeface="+mn-lt"/>
              </a:rPr>
              <a:t>- Reinforcement learning is more complicated and takes longer to converge but is less susceptible to  distribution mismatch problems.</a:t>
            </a:r>
            <a:endParaRPr lang="en-GB" dirty="0"/>
          </a:p>
        </p:txBody>
      </p:sp>
    </p:spTree>
    <p:extLst>
      <p:ext uri="{BB962C8B-B14F-4D97-AF65-F5344CB8AC3E}">
        <p14:creationId xmlns:p14="http://schemas.microsoft.com/office/powerpoint/2010/main" val="1342539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D068DB-E7E7-4102-9402-EAA049E131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96C8906C-CCD9-4F71-B3DD-BC1331E1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CA0D6F13-628B-4FC4-AD48-A2B64677D0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AE71F1F1-884B-489D-A40A-9F508C775C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4904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1594514-7BDF-49FE-A56F-138659FCD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AC866C9-8044-4C7E-B3FD-DDC2D74D9321}"/>
              </a:ext>
            </a:extLst>
          </p:cNvPr>
          <p:cNvSpPr>
            <a:spLocks noGrp="1"/>
          </p:cNvSpPr>
          <p:nvPr>
            <p:ph type="title"/>
          </p:nvPr>
        </p:nvSpPr>
        <p:spPr>
          <a:xfrm>
            <a:off x="1065197" y="5120640"/>
            <a:ext cx="10058400" cy="822960"/>
          </a:xfrm>
        </p:spPr>
        <p:txBody>
          <a:bodyPr vert="horz" lIns="91440" tIns="45720" rIns="91440" bIns="45720" rtlCol="0" anchor="b">
            <a:normAutofit/>
          </a:bodyPr>
          <a:lstStyle/>
          <a:p>
            <a:r>
              <a:rPr lang="en-US" sz="3600">
                <a:solidFill>
                  <a:srgbClr val="FFFFFF"/>
                </a:solidFill>
                <a:cs typeface="Calibri Light"/>
              </a:rPr>
              <a:t>NVIDIA Model</a:t>
            </a:r>
            <a:endParaRPr lang="en-US" sz="3600">
              <a:solidFill>
                <a:srgbClr val="FFFFFF"/>
              </a:solidFill>
            </a:endParaRPr>
          </a:p>
        </p:txBody>
      </p:sp>
      <p:pic>
        <p:nvPicPr>
          <p:cNvPr id="4" name="Picture 4" descr="A screenshot of a cell phone&#10;&#10;Description generated with very high confidence">
            <a:extLst>
              <a:ext uri="{FF2B5EF4-FFF2-40B4-BE49-F238E27FC236}">
                <a16:creationId xmlns:a16="http://schemas.microsoft.com/office/drawing/2014/main" id="{F49EBA3F-E32F-4F0E-8242-900E513803D2}"/>
              </a:ext>
            </a:extLst>
          </p:cNvPr>
          <p:cNvPicPr>
            <a:picLocks noGrp="1" noChangeAspect="1"/>
          </p:cNvPicPr>
          <p:nvPr>
            <p:ph idx="1"/>
          </p:nvPr>
        </p:nvPicPr>
        <p:blipFill>
          <a:blip r:embed="rId2"/>
          <a:stretch>
            <a:fillRect/>
          </a:stretch>
        </p:blipFill>
        <p:spPr>
          <a:xfrm>
            <a:off x="1519824" y="311030"/>
            <a:ext cx="9160378" cy="4283603"/>
          </a:xfrm>
          <a:prstGeom prst="rect">
            <a:avLst/>
          </a:prstGeom>
        </p:spPr>
      </p:pic>
      <p:sp>
        <p:nvSpPr>
          <p:cNvPr id="19" name="Rectangle 18">
            <a:extLst>
              <a:ext uri="{FF2B5EF4-FFF2-40B4-BE49-F238E27FC236}">
                <a16:creationId xmlns:a16="http://schemas.microsoft.com/office/drawing/2014/main" id="{0505BD93-4733-414D-B71A-2276F622F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649589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A7C4115-E603-447D-A1A5-7AF1E972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21C38396-85C5-4DE1-BA50-52540B40AF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4193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A67651E0-918D-4FEE-AA56-F9008358E9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83529AFD-5A84-4419-9390-0E9584F3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FFD9C4-5E6D-4E44-8CCD-24EF7B6FF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15E131-5833-422B-88A9-E8F285A7371B}"/>
              </a:ext>
            </a:extLst>
          </p:cNvPr>
          <p:cNvSpPr>
            <a:spLocks noGrp="1"/>
          </p:cNvSpPr>
          <p:nvPr>
            <p:ph type="title"/>
          </p:nvPr>
        </p:nvSpPr>
        <p:spPr>
          <a:xfrm>
            <a:off x="492370" y="516835"/>
            <a:ext cx="3084844" cy="5772840"/>
          </a:xfrm>
        </p:spPr>
        <p:txBody>
          <a:bodyPr vert="horz" lIns="91440" tIns="45720" rIns="91440" bIns="45720" rtlCol="0" anchor="ctr">
            <a:normAutofit/>
          </a:bodyPr>
          <a:lstStyle/>
          <a:p>
            <a:r>
              <a:rPr lang="en-US" sz="3600">
                <a:solidFill>
                  <a:srgbClr val="FFFFFF"/>
                </a:solidFill>
              </a:rPr>
              <a:t>COMPONENTS</a:t>
            </a:r>
          </a:p>
        </p:txBody>
      </p:sp>
      <p:sp>
        <p:nvSpPr>
          <p:cNvPr id="18" name="Rectangle 17">
            <a:extLst>
              <a:ext uri="{FF2B5EF4-FFF2-40B4-BE49-F238E27FC236}">
                <a16:creationId xmlns:a16="http://schemas.microsoft.com/office/drawing/2014/main" id="{6B3B2DB5-1B01-4A7A-B79B-E180757E61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3" name="Diagram 2">
            <a:extLst>
              <a:ext uri="{FF2B5EF4-FFF2-40B4-BE49-F238E27FC236}">
                <a16:creationId xmlns:a16="http://schemas.microsoft.com/office/drawing/2014/main" id="{C63B0BA5-5F1B-41B7-B2FF-F154C383BA8C}"/>
              </a:ext>
            </a:extLst>
          </p:cNvPr>
          <p:cNvGraphicFramePr/>
          <p:nvPr>
            <p:extLst>
              <p:ext uri="{D42A27DB-BD31-4B8C-83A1-F6EECF244321}">
                <p14:modId xmlns:p14="http://schemas.microsoft.com/office/powerpoint/2010/main" val="2354265630"/>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0597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81715-D66E-4B65-8FE1-AAE5D3569C7A}"/>
              </a:ext>
            </a:extLst>
          </p:cNvPr>
          <p:cNvSpPr>
            <a:spLocks noGrp="1"/>
          </p:cNvSpPr>
          <p:nvPr>
            <p:ph type="title"/>
          </p:nvPr>
        </p:nvSpPr>
        <p:spPr/>
        <p:txBody>
          <a:bodyPr/>
          <a:lstStyle/>
          <a:p>
            <a:r>
              <a:rPr lang="en-GB">
                <a:cs typeface="Calibri Light"/>
              </a:rPr>
              <a:t>MODEL PIPELINE</a:t>
            </a:r>
          </a:p>
        </p:txBody>
      </p:sp>
      <p:pic>
        <p:nvPicPr>
          <p:cNvPr id="13" name="Picture 13" descr="A close up of a logo&#10;&#10;Description generated with very high confidence">
            <a:extLst>
              <a:ext uri="{FF2B5EF4-FFF2-40B4-BE49-F238E27FC236}">
                <a16:creationId xmlns:a16="http://schemas.microsoft.com/office/drawing/2014/main" id="{D525724A-72D4-446B-A93F-027BF642FFF2}"/>
              </a:ext>
            </a:extLst>
          </p:cNvPr>
          <p:cNvPicPr>
            <a:picLocks noGrp="1" noChangeAspect="1"/>
          </p:cNvPicPr>
          <p:nvPr>
            <p:ph type="pic" idx="1"/>
          </p:nvPr>
        </p:nvPicPr>
        <p:blipFill rotWithShape="1">
          <a:blip r:embed="rId2"/>
          <a:srcRect t="2651" b="2651"/>
          <a:stretch/>
        </p:blipFill>
        <p:spPr>
          <a:xfrm>
            <a:off x="6943" y="0"/>
            <a:ext cx="12178130" cy="4915076"/>
          </a:xfrm>
        </p:spPr>
      </p:pic>
      <p:pic>
        <p:nvPicPr>
          <p:cNvPr id="15" name="Picture 15" descr="A close up of a logo&#10;&#10;Description generated with very high confidence">
            <a:extLst>
              <a:ext uri="{FF2B5EF4-FFF2-40B4-BE49-F238E27FC236}">
                <a16:creationId xmlns:a16="http://schemas.microsoft.com/office/drawing/2014/main" id="{67A60896-4869-4963-8588-BF4CCE0BA2F1}"/>
              </a:ext>
            </a:extLst>
          </p:cNvPr>
          <p:cNvPicPr>
            <a:picLocks noChangeAspect="1"/>
          </p:cNvPicPr>
          <p:nvPr/>
        </p:nvPicPr>
        <p:blipFill>
          <a:blip r:embed="rId3"/>
          <a:stretch>
            <a:fillRect/>
          </a:stretch>
        </p:blipFill>
        <p:spPr>
          <a:xfrm>
            <a:off x="789709" y="1715218"/>
            <a:ext cx="1759527" cy="2132164"/>
          </a:xfrm>
          <a:prstGeom prst="rect">
            <a:avLst/>
          </a:prstGeom>
        </p:spPr>
      </p:pic>
    </p:spTree>
    <p:extLst>
      <p:ext uri="{BB962C8B-B14F-4D97-AF65-F5344CB8AC3E}">
        <p14:creationId xmlns:p14="http://schemas.microsoft.com/office/powerpoint/2010/main" val="2093918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C2FAF-E682-4452-849C-1F14A91B1F33}"/>
              </a:ext>
            </a:extLst>
          </p:cNvPr>
          <p:cNvSpPr>
            <a:spLocks noGrp="1"/>
          </p:cNvSpPr>
          <p:nvPr>
            <p:ph type="title"/>
          </p:nvPr>
        </p:nvSpPr>
        <p:spPr/>
        <p:txBody>
          <a:bodyPr/>
          <a:lstStyle/>
          <a:p>
            <a:endParaRPr lang="en-GB"/>
          </a:p>
        </p:txBody>
      </p:sp>
      <p:pic>
        <p:nvPicPr>
          <p:cNvPr id="4" name="screen_recorder_video_2020_09_3_12_56_50" descr="screen_recorder_video_2020_09_3_12_56_50">
            <a:hlinkClick r:id="" action="ppaction://media"/>
            <a:extLst>
              <a:ext uri="{FF2B5EF4-FFF2-40B4-BE49-F238E27FC236}">
                <a16:creationId xmlns:a16="http://schemas.microsoft.com/office/drawing/2014/main" id="{0A33B10B-5EA4-B643-90C5-1792758C3A5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42370" y="159081"/>
            <a:ext cx="10907259" cy="6135181"/>
          </a:xfrm>
        </p:spPr>
      </p:pic>
    </p:spTree>
    <p:extLst>
      <p:ext uri="{BB962C8B-B14F-4D97-AF65-F5344CB8AC3E}">
        <p14:creationId xmlns:p14="http://schemas.microsoft.com/office/powerpoint/2010/main" val="3584891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5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docProps/app.xml><?xml version="1.0" encoding="utf-8"?>
<Properties xmlns="http://schemas.openxmlformats.org/officeDocument/2006/extended-properties" xmlns:vt="http://schemas.openxmlformats.org/officeDocument/2006/docPropsVTypes">
  <Template>office theme</Template>
  <TotalTime>36</TotalTime>
  <Words>847</Words>
  <Application>Microsoft Macintosh PowerPoint</Application>
  <PresentationFormat>Widescreen</PresentationFormat>
  <Paragraphs>66</Paragraphs>
  <Slides>14</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Arial,Sans-Serif</vt:lpstr>
      <vt:lpstr>Bembo</vt:lpstr>
      <vt:lpstr>Calibri</vt:lpstr>
      <vt:lpstr>Calibri Light</vt:lpstr>
      <vt:lpstr>Retrospect</vt:lpstr>
      <vt:lpstr>CS 599:MARIO KART BOT</vt:lpstr>
      <vt:lpstr>Objective</vt:lpstr>
      <vt:lpstr>SUPER MARIO KART</vt:lpstr>
      <vt:lpstr>Previous Work</vt:lpstr>
      <vt:lpstr>Previous Work</vt:lpstr>
      <vt:lpstr>NVIDIA Model</vt:lpstr>
      <vt:lpstr>COMPONENTS</vt:lpstr>
      <vt:lpstr>MODEL PIPELINE</vt:lpstr>
      <vt:lpstr>PowerPoint Presentation</vt:lpstr>
      <vt:lpstr>PowerPoint Presentation</vt:lpstr>
      <vt:lpstr>Future Work- RL based Agent</vt:lpstr>
      <vt:lpstr>To DO</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Harsh Waghela</cp:lastModifiedBy>
  <cp:revision>356</cp:revision>
  <dcterms:created xsi:type="dcterms:W3CDTF">2020-03-10T08:15:12Z</dcterms:created>
  <dcterms:modified xsi:type="dcterms:W3CDTF">2020-03-11T22:06:01Z</dcterms:modified>
</cp:coreProperties>
</file>

<file path=docProps/thumbnail.jpeg>
</file>